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1245" r:id="rId3"/>
    <p:sldId id="1235" r:id="rId4"/>
    <p:sldId id="371" r:id="rId5"/>
    <p:sldId id="329" r:id="rId6"/>
    <p:sldId id="342" r:id="rId7"/>
    <p:sldId id="284" r:id="rId8"/>
    <p:sldId id="346" r:id="rId9"/>
    <p:sldId id="318" r:id="rId10"/>
    <p:sldId id="361" r:id="rId11"/>
    <p:sldId id="362" r:id="rId12"/>
    <p:sldId id="1239" r:id="rId13"/>
    <p:sldId id="1246" r:id="rId14"/>
    <p:sldId id="350" r:id="rId15"/>
    <p:sldId id="1244" r:id="rId16"/>
    <p:sldId id="1240" r:id="rId17"/>
    <p:sldId id="1249" r:id="rId18"/>
    <p:sldId id="302" r:id="rId19"/>
    <p:sldId id="1247" r:id="rId20"/>
    <p:sldId id="334" r:id="rId21"/>
    <p:sldId id="1242" r:id="rId22"/>
    <p:sldId id="1243" r:id="rId23"/>
    <p:sldId id="1248" r:id="rId24"/>
    <p:sldId id="1251" r:id="rId25"/>
    <p:sldId id="1255" r:id="rId26"/>
    <p:sldId id="1256" r:id="rId27"/>
    <p:sldId id="1252" r:id="rId28"/>
    <p:sldId id="305" r:id="rId29"/>
    <p:sldId id="335" r:id="rId30"/>
    <p:sldId id="1241" r:id="rId31"/>
    <p:sldId id="339" r:id="rId32"/>
    <p:sldId id="338" r:id="rId33"/>
    <p:sldId id="326" r:id="rId34"/>
    <p:sldId id="1250" r:id="rId35"/>
    <p:sldId id="310"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49E"/>
    <a:srgbClr val="2288E6"/>
    <a:srgbClr val="005EA8"/>
    <a:srgbClr val="D75534"/>
    <a:srgbClr val="265771"/>
    <a:srgbClr val="060C22"/>
    <a:srgbClr val="0179BD"/>
    <a:srgbClr val="AFAFAC"/>
    <a:srgbClr val="2D85C6"/>
    <a:srgbClr val="168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95411" autoAdjust="0"/>
  </p:normalViewPr>
  <p:slideViewPr>
    <p:cSldViewPr snapToGrid="0">
      <p:cViewPr varScale="1">
        <p:scale>
          <a:sx n="78" d="100"/>
          <a:sy n="78" d="100"/>
        </p:scale>
        <p:origin x="70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A747-8FA6-48A6-A709-D693D3047E0A}" type="datetimeFigureOut">
              <a:rPr lang="it-IT" smtClean="0"/>
              <a:t>06/10/24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5600B-7FE9-4074-8AA7-95B1CF1E614D}" type="slidenum">
              <a:rPr lang="it-IT" smtClean="0"/>
              <a:t>‹N›</a:t>
            </a:fld>
            <a:endParaRPr lang="it-IT"/>
          </a:p>
        </p:txBody>
      </p:sp>
    </p:spTree>
    <p:extLst>
      <p:ext uri="{BB962C8B-B14F-4D97-AF65-F5344CB8AC3E}">
        <p14:creationId xmlns:p14="http://schemas.microsoft.com/office/powerpoint/2010/main" val="57287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7df38aa01c_1_2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27df38aa01c_1_2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cd189eaac3_0_18:notes"/>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1cd189eaac3_0_18:notes"/>
          <p:cNvSpPr txBox="1">
            <a:spLocks noGrp="1"/>
          </p:cNvSpPr>
          <p:nvPr>
            <p:ph type="body" idx="1"/>
          </p:nvPr>
        </p:nvSpPr>
        <p:spPr>
          <a:xfrm>
            <a:off x="688499" y="4821505"/>
            <a:ext cx="5507990" cy="3945033"/>
          </a:xfrm>
          <a:prstGeom prst="rect">
            <a:avLst/>
          </a:prstGeom>
          <a:noFill/>
          <a:ln>
            <a:noFill/>
          </a:ln>
        </p:spPr>
        <p:txBody>
          <a:bodyPr spcFirstLastPara="1" wrap="square" lIns="96572" tIns="48273" rIns="96572" bIns="48273" anchor="t" anchorCtr="0">
            <a:noAutofit/>
          </a:bodyPr>
          <a:lstStyle/>
          <a:p>
            <a:pPr marL="0" indent="0"/>
            <a:endParaRPr/>
          </a:p>
        </p:txBody>
      </p:sp>
      <p:sp>
        <p:nvSpPr>
          <p:cNvPr id="919" name="Google Shape;919;g1cd189eaac3_0_18:notes"/>
          <p:cNvSpPr txBox="1">
            <a:spLocks noGrp="1"/>
          </p:cNvSpPr>
          <p:nvPr>
            <p:ph type="sldNum" idx="12"/>
          </p:nvPr>
        </p:nvSpPr>
        <p:spPr>
          <a:xfrm>
            <a:off x="3899900" y="9516039"/>
            <a:ext cx="2983495" cy="502579"/>
          </a:xfrm>
          <a:prstGeom prst="rect">
            <a:avLst/>
          </a:prstGeom>
          <a:noFill/>
          <a:ln>
            <a:noFill/>
          </a:ln>
        </p:spPr>
        <p:txBody>
          <a:bodyPr spcFirstLastPara="1" wrap="square" lIns="96572" tIns="48273" rIns="96572" bIns="48273" anchor="b" anchorCtr="0">
            <a:noAutofit/>
          </a:bodyPr>
          <a:lstStyle/>
          <a:p>
            <a:pPr algn="r">
              <a:buSzPts val="1200"/>
            </a:pPr>
            <a:fld id="{00000000-1234-1234-1234-123412341234}" type="slidenum">
              <a:rPr lang="it-IT"/>
              <a:pPr algn="r">
                <a:buSzPts val="1200"/>
              </a:pPr>
              <a:t>12</a:t>
            </a:fld>
            <a:endParaRPr/>
          </a:p>
        </p:txBody>
      </p:sp>
    </p:spTree>
    <p:extLst>
      <p:ext uri="{BB962C8B-B14F-4D97-AF65-F5344CB8AC3E}">
        <p14:creationId xmlns:p14="http://schemas.microsoft.com/office/powerpoint/2010/main" val="342418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406EB22F-6E57-6225-8AB1-F653DDB4D6FA}"/>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6FC0A294-6D27-FBE0-2460-D78485D43D2F}"/>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D63EDA04-F715-AEA5-FBC1-58FCF9580E42}"/>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602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406EB22F-6E57-6225-8AB1-F653DDB4D6FA}"/>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6FC0A294-6D27-FBE0-2460-D78485D43D2F}"/>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D63EDA04-F715-AEA5-FBC1-58FCF9580E42}"/>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081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124388D3-93A1-EA41-CA08-4B9F20C86B5E}"/>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0C395296-E35A-90D0-75AC-A36B5F2CDC4B}"/>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64785493-87AA-B8A3-4E33-982EB23BAB18}"/>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0325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8ebcb1374a_0_776:notes"/>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28ebcb1374a_0_776:notes"/>
          <p:cNvSpPr txBox="1">
            <a:spLocks noGrp="1"/>
          </p:cNvSpPr>
          <p:nvPr>
            <p:ph type="body" idx="1"/>
          </p:nvPr>
        </p:nvSpPr>
        <p:spPr>
          <a:xfrm>
            <a:off x="688499" y="4821505"/>
            <a:ext cx="5508000" cy="3945000"/>
          </a:xfrm>
          <a:prstGeom prst="rect">
            <a:avLst/>
          </a:prstGeom>
          <a:noFill/>
          <a:ln>
            <a:noFill/>
          </a:ln>
        </p:spPr>
        <p:txBody>
          <a:bodyPr spcFirstLastPara="1" wrap="square" lIns="96550" tIns="48250" rIns="96550" bIns="48250" anchor="t" anchorCtr="0">
            <a:noAutofit/>
          </a:bodyPr>
          <a:lstStyle/>
          <a:p>
            <a:pPr marL="0" lvl="0" indent="0" algn="l" rtl="0">
              <a:lnSpc>
                <a:spcPct val="100000"/>
              </a:lnSpc>
              <a:spcBef>
                <a:spcPts val="0"/>
              </a:spcBef>
              <a:spcAft>
                <a:spcPts val="0"/>
              </a:spcAft>
              <a:buSzPts val="1400"/>
              <a:buNone/>
            </a:pPr>
            <a:endParaRPr/>
          </a:p>
        </p:txBody>
      </p:sp>
      <p:sp>
        <p:nvSpPr>
          <p:cNvPr id="828" name="Google Shape;828;g28ebcb1374a_0_776:notes"/>
          <p:cNvSpPr txBox="1">
            <a:spLocks noGrp="1"/>
          </p:cNvSpPr>
          <p:nvPr>
            <p:ph type="sldNum" idx="12"/>
          </p:nvPr>
        </p:nvSpPr>
        <p:spPr>
          <a:xfrm>
            <a:off x="3899900" y="9516039"/>
            <a:ext cx="2983500" cy="502500"/>
          </a:xfrm>
          <a:prstGeom prst="rect">
            <a:avLst/>
          </a:prstGeom>
          <a:noFill/>
          <a:ln>
            <a:noFill/>
          </a:ln>
        </p:spPr>
        <p:txBody>
          <a:bodyPr spcFirstLastPara="1" wrap="square" lIns="96550" tIns="48250" rIns="96550" bIns="48250" anchor="b" anchorCtr="0">
            <a:noAutofit/>
          </a:bodyPr>
          <a:lstStyle/>
          <a:p>
            <a:pPr marL="0" lvl="0" indent="0" algn="r" rtl="0">
              <a:lnSpc>
                <a:spcPct val="100000"/>
              </a:lnSpc>
              <a:spcBef>
                <a:spcPts val="0"/>
              </a:spcBef>
              <a:spcAft>
                <a:spcPts val="0"/>
              </a:spcAft>
              <a:buNone/>
            </a:pPr>
            <a:fld id="{00000000-1234-1234-1234-123412341234}" type="slidenum">
              <a:rPr lang="it-IT"/>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406EB22F-6E57-6225-8AB1-F653DDB4D6FA}"/>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6FC0A294-6D27-FBE0-2460-D78485D43D2F}"/>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D63EDA04-F715-AEA5-FBC1-58FCF9580E42}"/>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6581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E61D5453-43AE-34A9-3487-5856108D7A25}"/>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C9381829-2297-390D-4007-D41405DC3816}"/>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36691E8A-7979-E416-92A5-790DBEAC16FE}"/>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3808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124388D3-93A1-EA41-CA08-4B9F20C86B5E}"/>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0C395296-E35A-90D0-75AC-A36B5F2CDC4B}"/>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64785493-87AA-B8A3-4E33-982EB23BAB18}"/>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6157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8ebcb1374a_0_805:notes"/>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28ebcb1374a_0_805:notes"/>
          <p:cNvSpPr txBox="1">
            <a:spLocks noGrp="1"/>
          </p:cNvSpPr>
          <p:nvPr>
            <p:ph type="body" idx="1"/>
          </p:nvPr>
        </p:nvSpPr>
        <p:spPr>
          <a:xfrm>
            <a:off x="688499" y="4821505"/>
            <a:ext cx="5508000" cy="3945000"/>
          </a:xfrm>
          <a:prstGeom prst="rect">
            <a:avLst/>
          </a:prstGeom>
          <a:noFill/>
          <a:ln>
            <a:noFill/>
          </a:ln>
        </p:spPr>
        <p:txBody>
          <a:bodyPr spcFirstLastPara="1" wrap="square" lIns="96550" tIns="48250" rIns="96550" bIns="48250" anchor="t" anchorCtr="0">
            <a:noAutofit/>
          </a:bodyPr>
          <a:lstStyle/>
          <a:p>
            <a:pPr marL="0" lvl="0" indent="0" algn="l" rtl="0">
              <a:lnSpc>
                <a:spcPct val="100000"/>
              </a:lnSpc>
              <a:spcBef>
                <a:spcPts val="0"/>
              </a:spcBef>
              <a:spcAft>
                <a:spcPts val="0"/>
              </a:spcAft>
              <a:buSzPts val="1400"/>
              <a:buNone/>
            </a:pPr>
            <a:endParaRPr/>
          </a:p>
        </p:txBody>
      </p:sp>
      <p:sp>
        <p:nvSpPr>
          <p:cNvPr id="851" name="Google Shape;851;g28ebcb1374a_0_805:notes"/>
          <p:cNvSpPr txBox="1">
            <a:spLocks noGrp="1"/>
          </p:cNvSpPr>
          <p:nvPr>
            <p:ph type="sldNum" idx="12"/>
          </p:nvPr>
        </p:nvSpPr>
        <p:spPr>
          <a:xfrm>
            <a:off x="3899900" y="9516039"/>
            <a:ext cx="2983500" cy="502500"/>
          </a:xfrm>
          <a:prstGeom prst="rect">
            <a:avLst/>
          </a:prstGeom>
          <a:noFill/>
          <a:ln>
            <a:noFill/>
          </a:ln>
        </p:spPr>
        <p:txBody>
          <a:bodyPr spcFirstLastPara="1" wrap="square" lIns="96550" tIns="48250" rIns="96550" bIns="48250" anchor="b" anchorCtr="0">
            <a:noAutofit/>
          </a:bodyPr>
          <a:lstStyle/>
          <a:p>
            <a:pPr marL="0" lvl="0" indent="0" algn="r" rtl="0">
              <a:lnSpc>
                <a:spcPct val="100000"/>
              </a:lnSpc>
              <a:spcBef>
                <a:spcPts val="0"/>
              </a:spcBef>
              <a:spcAft>
                <a:spcPts val="0"/>
              </a:spcAft>
              <a:buNone/>
            </a:pPr>
            <a:fld id="{00000000-1234-1234-1234-123412341234}" type="slidenum">
              <a:rPr lang="it-IT"/>
              <a:t>24</a:t>
            </a:fld>
            <a:endParaRPr/>
          </a:p>
        </p:txBody>
      </p:sp>
    </p:spTree>
    <p:extLst>
      <p:ext uri="{BB962C8B-B14F-4D97-AF65-F5344CB8AC3E}">
        <p14:creationId xmlns:p14="http://schemas.microsoft.com/office/powerpoint/2010/main" val="2314741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406EB22F-6E57-6225-8AB1-F653DDB4D6FA}"/>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6FC0A294-6D27-FBE0-2460-D78485D43D2F}"/>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D63EDA04-F715-AEA5-FBC1-58FCF9580E42}"/>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406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7df38aa01c_1_23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Faccio una premessa, l’azienda è certificata ISO 9001 per garantire la qualità dei processi, il software è stato certificato da Google, i testi generato sono conformi agli standard dell’associazione italiana di neuromarketing e l’azienda è etica tanto che è certificata Family Audit, l’unica certificazione di welfare aziendale riconosciuto a livello governativo.</a:t>
            </a:r>
            <a:endParaRPr dirty="0"/>
          </a:p>
        </p:txBody>
      </p:sp>
      <p:sp>
        <p:nvSpPr>
          <p:cNvPr id="233" name="Google Shape;233;g27df38aa01c_1_2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406EB22F-6E57-6225-8AB1-F653DDB4D6FA}"/>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6FC0A294-6D27-FBE0-2460-D78485D43D2F}"/>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D63EDA04-F715-AEA5-FBC1-58FCF9580E42}"/>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159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1BF9D1F9-2902-B13A-60C0-C68D863A1581}"/>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470550BC-84F8-C076-519E-B24B432E557D}"/>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DD316455-82A4-CB0D-6459-FE59A48BA6D8}"/>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3387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8ebcb1374a_0_805:notes"/>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28ebcb1374a_0_805:notes"/>
          <p:cNvSpPr txBox="1">
            <a:spLocks noGrp="1"/>
          </p:cNvSpPr>
          <p:nvPr>
            <p:ph type="body" idx="1"/>
          </p:nvPr>
        </p:nvSpPr>
        <p:spPr>
          <a:xfrm>
            <a:off x="688499" y="4821505"/>
            <a:ext cx="5508000" cy="3945000"/>
          </a:xfrm>
          <a:prstGeom prst="rect">
            <a:avLst/>
          </a:prstGeom>
          <a:noFill/>
          <a:ln>
            <a:noFill/>
          </a:ln>
        </p:spPr>
        <p:txBody>
          <a:bodyPr spcFirstLastPara="1" wrap="square" lIns="96550" tIns="48250" rIns="96550" bIns="48250" anchor="t" anchorCtr="0">
            <a:noAutofit/>
          </a:bodyPr>
          <a:lstStyle/>
          <a:p>
            <a:pPr marL="0" lvl="0" indent="0" algn="l" rtl="0">
              <a:lnSpc>
                <a:spcPct val="100000"/>
              </a:lnSpc>
              <a:spcBef>
                <a:spcPts val="0"/>
              </a:spcBef>
              <a:spcAft>
                <a:spcPts val="0"/>
              </a:spcAft>
              <a:buSzPts val="1400"/>
              <a:buNone/>
            </a:pPr>
            <a:endParaRPr/>
          </a:p>
        </p:txBody>
      </p:sp>
      <p:sp>
        <p:nvSpPr>
          <p:cNvPr id="851" name="Google Shape;851;g28ebcb1374a_0_805:notes"/>
          <p:cNvSpPr txBox="1">
            <a:spLocks noGrp="1"/>
          </p:cNvSpPr>
          <p:nvPr>
            <p:ph type="sldNum" idx="12"/>
          </p:nvPr>
        </p:nvSpPr>
        <p:spPr>
          <a:xfrm>
            <a:off x="3899900" y="9516039"/>
            <a:ext cx="2983500" cy="502500"/>
          </a:xfrm>
          <a:prstGeom prst="rect">
            <a:avLst/>
          </a:prstGeom>
          <a:noFill/>
          <a:ln>
            <a:noFill/>
          </a:ln>
        </p:spPr>
        <p:txBody>
          <a:bodyPr spcFirstLastPara="1" wrap="square" lIns="96550" tIns="48250" rIns="96550" bIns="48250" anchor="b" anchorCtr="0">
            <a:noAutofit/>
          </a:bodyPr>
          <a:lstStyle/>
          <a:p>
            <a:pPr marL="0" lvl="0" indent="0" algn="r" rtl="0">
              <a:lnSpc>
                <a:spcPct val="100000"/>
              </a:lnSpc>
              <a:spcBef>
                <a:spcPts val="0"/>
              </a:spcBef>
              <a:spcAft>
                <a:spcPts val="0"/>
              </a:spcAft>
              <a:buNone/>
            </a:pPr>
            <a:fld id="{00000000-1234-1234-1234-123412341234}" type="slidenum">
              <a:rPr lang="it-IT"/>
              <a:t>28</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a:extLst>
            <a:ext uri="{FF2B5EF4-FFF2-40B4-BE49-F238E27FC236}">
              <a16:creationId xmlns:a16="http://schemas.microsoft.com/office/drawing/2014/main" id="{1BF9D1F9-2902-B13A-60C0-C68D863A1581}"/>
            </a:ext>
          </a:extLst>
        </p:cNvPr>
        <p:cNvGrpSpPr/>
        <p:nvPr/>
      </p:nvGrpSpPr>
      <p:grpSpPr>
        <a:xfrm>
          <a:off x="0" y="0"/>
          <a:ext cx="0" cy="0"/>
          <a:chOff x="0" y="0"/>
          <a:chExt cx="0" cy="0"/>
        </a:xfrm>
      </p:grpSpPr>
      <p:sp>
        <p:nvSpPr>
          <p:cNvPr id="711" name="Google Shape;711;g28ebcb1374a_0_632:notes">
            <a:extLst>
              <a:ext uri="{FF2B5EF4-FFF2-40B4-BE49-F238E27FC236}">
                <a16:creationId xmlns:a16="http://schemas.microsoft.com/office/drawing/2014/main" id="{470550BC-84F8-C076-519E-B24B432E557D}"/>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ebcb1374a_0_632:notes">
            <a:extLst>
              <a:ext uri="{FF2B5EF4-FFF2-40B4-BE49-F238E27FC236}">
                <a16:creationId xmlns:a16="http://schemas.microsoft.com/office/drawing/2014/main" id="{DD316455-82A4-CB0D-6459-FE59A48BA6D8}"/>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2709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a:extLst>
            <a:ext uri="{FF2B5EF4-FFF2-40B4-BE49-F238E27FC236}">
              <a16:creationId xmlns:a16="http://schemas.microsoft.com/office/drawing/2014/main" id="{70CD7EB8-9588-1564-C408-9598E756E281}"/>
            </a:ext>
          </a:extLst>
        </p:cNvPr>
        <p:cNvGrpSpPr/>
        <p:nvPr/>
      </p:nvGrpSpPr>
      <p:grpSpPr>
        <a:xfrm>
          <a:off x="0" y="0"/>
          <a:ext cx="0" cy="0"/>
          <a:chOff x="0" y="0"/>
          <a:chExt cx="0" cy="0"/>
        </a:xfrm>
      </p:grpSpPr>
      <p:sp>
        <p:nvSpPr>
          <p:cNvPr id="842" name="Google Shape;842;p57:notes">
            <a:extLst>
              <a:ext uri="{FF2B5EF4-FFF2-40B4-BE49-F238E27FC236}">
                <a16:creationId xmlns:a16="http://schemas.microsoft.com/office/drawing/2014/main" id="{60D85924-DB38-9FDD-5B0A-9D50D7BA3C03}"/>
              </a:ext>
            </a:extLst>
          </p:cNvPr>
          <p:cNvSpPr txBox="1">
            <a:spLocks noGrp="1"/>
          </p:cNvSpPr>
          <p:nvPr>
            <p:ph type="body" idx="1"/>
          </p:nvPr>
        </p:nvSpPr>
        <p:spPr>
          <a:xfrm>
            <a:off x="688499" y="4821506"/>
            <a:ext cx="5507990" cy="3944868"/>
          </a:xfrm>
          <a:prstGeom prst="rect">
            <a:avLst/>
          </a:prstGeom>
        </p:spPr>
        <p:txBody>
          <a:bodyPr spcFirstLastPara="1" wrap="square" lIns="96550" tIns="48250" rIns="96550" bIns="48250" anchor="t" anchorCtr="0">
            <a:noAutofit/>
          </a:bodyPr>
          <a:lstStyle/>
          <a:p>
            <a:pPr marL="0" lvl="0" indent="0" algn="l" rtl="0">
              <a:spcBef>
                <a:spcPts val="0"/>
              </a:spcBef>
              <a:spcAft>
                <a:spcPts val="0"/>
              </a:spcAft>
              <a:buNone/>
            </a:pPr>
            <a:endParaRPr/>
          </a:p>
        </p:txBody>
      </p:sp>
      <p:sp>
        <p:nvSpPr>
          <p:cNvPr id="843" name="Google Shape;843;p57:notes">
            <a:extLst>
              <a:ext uri="{FF2B5EF4-FFF2-40B4-BE49-F238E27FC236}">
                <a16:creationId xmlns:a16="http://schemas.microsoft.com/office/drawing/2014/main" id="{ABDFB711-1C5B-DAEF-0455-0BF17D2E9EC3}"/>
              </a:ext>
            </a:extLst>
          </p:cNvPr>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8318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a:extLst>
            <a:ext uri="{FF2B5EF4-FFF2-40B4-BE49-F238E27FC236}">
              <a16:creationId xmlns:a16="http://schemas.microsoft.com/office/drawing/2014/main" id="{0958BAAA-075C-9C49-043F-4BD4F40C8CAF}"/>
            </a:ext>
          </a:extLst>
        </p:cNvPr>
        <p:cNvGrpSpPr/>
        <p:nvPr/>
      </p:nvGrpSpPr>
      <p:grpSpPr>
        <a:xfrm>
          <a:off x="0" y="0"/>
          <a:ext cx="0" cy="0"/>
          <a:chOff x="0" y="0"/>
          <a:chExt cx="0" cy="0"/>
        </a:xfrm>
      </p:grpSpPr>
      <p:sp>
        <p:nvSpPr>
          <p:cNvPr id="842" name="Google Shape;842;p57:notes">
            <a:extLst>
              <a:ext uri="{FF2B5EF4-FFF2-40B4-BE49-F238E27FC236}">
                <a16:creationId xmlns:a16="http://schemas.microsoft.com/office/drawing/2014/main" id="{5801BB4D-06DC-587C-A4F7-4656AF73025A}"/>
              </a:ext>
            </a:extLst>
          </p:cNvPr>
          <p:cNvSpPr txBox="1">
            <a:spLocks noGrp="1"/>
          </p:cNvSpPr>
          <p:nvPr>
            <p:ph type="body" idx="1"/>
          </p:nvPr>
        </p:nvSpPr>
        <p:spPr>
          <a:xfrm>
            <a:off x="688499" y="4821506"/>
            <a:ext cx="5507990" cy="3944868"/>
          </a:xfrm>
          <a:prstGeom prst="rect">
            <a:avLst/>
          </a:prstGeom>
        </p:spPr>
        <p:txBody>
          <a:bodyPr spcFirstLastPara="1" wrap="square" lIns="96550" tIns="48250" rIns="96550" bIns="48250" anchor="t" anchorCtr="0">
            <a:noAutofit/>
          </a:bodyPr>
          <a:lstStyle/>
          <a:p>
            <a:pPr marL="0" lvl="0" indent="0" algn="l" rtl="0">
              <a:spcBef>
                <a:spcPts val="0"/>
              </a:spcBef>
              <a:spcAft>
                <a:spcPts val="0"/>
              </a:spcAft>
              <a:buNone/>
            </a:pPr>
            <a:endParaRPr/>
          </a:p>
        </p:txBody>
      </p:sp>
      <p:sp>
        <p:nvSpPr>
          <p:cNvPr id="843" name="Google Shape;843;p57:notes">
            <a:extLst>
              <a:ext uri="{FF2B5EF4-FFF2-40B4-BE49-F238E27FC236}">
                <a16:creationId xmlns:a16="http://schemas.microsoft.com/office/drawing/2014/main" id="{89DCE003-9DF3-BCC0-96E3-7A53D6875122}"/>
              </a:ext>
            </a:extLst>
          </p:cNvPr>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136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a:extLst>
            <a:ext uri="{FF2B5EF4-FFF2-40B4-BE49-F238E27FC236}">
              <a16:creationId xmlns:a16="http://schemas.microsoft.com/office/drawing/2014/main" id="{FE202FCB-3B4C-0A21-1A22-E7441E1EB671}"/>
            </a:ext>
          </a:extLst>
        </p:cNvPr>
        <p:cNvGrpSpPr/>
        <p:nvPr/>
      </p:nvGrpSpPr>
      <p:grpSpPr>
        <a:xfrm>
          <a:off x="0" y="0"/>
          <a:ext cx="0" cy="0"/>
          <a:chOff x="0" y="0"/>
          <a:chExt cx="0" cy="0"/>
        </a:xfrm>
      </p:grpSpPr>
      <p:sp>
        <p:nvSpPr>
          <p:cNvPr id="842" name="Google Shape;842;p57:notes">
            <a:extLst>
              <a:ext uri="{FF2B5EF4-FFF2-40B4-BE49-F238E27FC236}">
                <a16:creationId xmlns:a16="http://schemas.microsoft.com/office/drawing/2014/main" id="{8F158D6B-44FF-8F3A-09F3-11E365FD54ED}"/>
              </a:ext>
            </a:extLst>
          </p:cNvPr>
          <p:cNvSpPr txBox="1">
            <a:spLocks noGrp="1"/>
          </p:cNvSpPr>
          <p:nvPr>
            <p:ph type="body" idx="1"/>
          </p:nvPr>
        </p:nvSpPr>
        <p:spPr>
          <a:xfrm>
            <a:off x="688499" y="4821506"/>
            <a:ext cx="5507990" cy="3944868"/>
          </a:xfrm>
          <a:prstGeom prst="rect">
            <a:avLst/>
          </a:prstGeom>
        </p:spPr>
        <p:txBody>
          <a:bodyPr spcFirstLastPara="1" wrap="square" lIns="96550" tIns="48250" rIns="96550" bIns="48250" anchor="t" anchorCtr="0">
            <a:noAutofit/>
          </a:bodyPr>
          <a:lstStyle/>
          <a:p>
            <a:pPr marL="0" lvl="0" indent="0" algn="l" rtl="0">
              <a:spcBef>
                <a:spcPts val="0"/>
              </a:spcBef>
              <a:spcAft>
                <a:spcPts val="0"/>
              </a:spcAft>
              <a:buNone/>
            </a:pPr>
            <a:endParaRPr/>
          </a:p>
        </p:txBody>
      </p:sp>
      <p:sp>
        <p:nvSpPr>
          <p:cNvPr id="843" name="Google Shape;843;p57:notes">
            <a:extLst>
              <a:ext uri="{FF2B5EF4-FFF2-40B4-BE49-F238E27FC236}">
                <a16:creationId xmlns:a16="http://schemas.microsoft.com/office/drawing/2014/main" id="{5107EBB7-1AD7-6BE4-4DE8-444994EB956A}"/>
              </a:ext>
            </a:extLst>
          </p:cNvPr>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651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a:extLst>
            <a:ext uri="{FF2B5EF4-FFF2-40B4-BE49-F238E27FC236}">
              <a16:creationId xmlns:a16="http://schemas.microsoft.com/office/drawing/2014/main" id="{5C4687AB-870B-1A8F-7146-40B09335AB14}"/>
            </a:ext>
          </a:extLst>
        </p:cNvPr>
        <p:cNvGrpSpPr/>
        <p:nvPr/>
      </p:nvGrpSpPr>
      <p:grpSpPr>
        <a:xfrm>
          <a:off x="0" y="0"/>
          <a:ext cx="0" cy="0"/>
          <a:chOff x="0" y="0"/>
          <a:chExt cx="0" cy="0"/>
        </a:xfrm>
      </p:grpSpPr>
      <p:sp>
        <p:nvSpPr>
          <p:cNvPr id="685" name="Google Shape;685;g28ebcb1374a_0_695:notes">
            <a:extLst>
              <a:ext uri="{FF2B5EF4-FFF2-40B4-BE49-F238E27FC236}">
                <a16:creationId xmlns:a16="http://schemas.microsoft.com/office/drawing/2014/main" id="{193ADF76-9B00-D8AD-69B6-7D863458F6ED}"/>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686" name="Google Shape;686;g28ebcb1374a_0_695:notes">
            <a:extLst>
              <a:ext uri="{FF2B5EF4-FFF2-40B4-BE49-F238E27FC236}">
                <a16:creationId xmlns:a16="http://schemas.microsoft.com/office/drawing/2014/main" id="{D4F00A65-3560-8F22-729C-29EBBC50BD60}"/>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2640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a:extLst>
            <a:ext uri="{FF2B5EF4-FFF2-40B4-BE49-F238E27FC236}">
              <a16:creationId xmlns:a16="http://schemas.microsoft.com/office/drawing/2014/main" id="{5C4687AB-870B-1A8F-7146-40B09335AB14}"/>
            </a:ext>
          </a:extLst>
        </p:cNvPr>
        <p:cNvGrpSpPr/>
        <p:nvPr/>
      </p:nvGrpSpPr>
      <p:grpSpPr>
        <a:xfrm>
          <a:off x="0" y="0"/>
          <a:ext cx="0" cy="0"/>
          <a:chOff x="0" y="0"/>
          <a:chExt cx="0" cy="0"/>
        </a:xfrm>
      </p:grpSpPr>
      <p:sp>
        <p:nvSpPr>
          <p:cNvPr id="685" name="Google Shape;685;g28ebcb1374a_0_695:notes">
            <a:extLst>
              <a:ext uri="{FF2B5EF4-FFF2-40B4-BE49-F238E27FC236}">
                <a16:creationId xmlns:a16="http://schemas.microsoft.com/office/drawing/2014/main" id="{193ADF76-9B00-D8AD-69B6-7D863458F6ED}"/>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686" name="Google Shape;686;g28ebcb1374a_0_695:notes">
            <a:extLst>
              <a:ext uri="{FF2B5EF4-FFF2-40B4-BE49-F238E27FC236}">
                <a16:creationId xmlns:a16="http://schemas.microsoft.com/office/drawing/2014/main" id="{D4F00A65-3560-8F22-729C-29EBBC50BD60}"/>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7800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SLIDE CHIUSURA</a:t>
            </a:r>
            <a:endParaRPr/>
          </a:p>
        </p:txBody>
      </p:sp>
      <p:sp>
        <p:nvSpPr>
          <p:cNvPr id="1098" name="Google Shape;109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0421C26E-ECD5-082F-5BB1-C25E9B0658EA}"/>
            </a:ext>
          </a:extLst>
        </p:cNvPr>
        <p:cNvGrpSpPr/>
        <p:nvPr/>
      </p:nvGrpSpPr>
      <p:grpSpPr>
        <a:xfrm>
          <a:off x="0" y="0"/>
          <a:ext cx="0" cy="0"/>
          <a:chOff x="0" y="0"/>
          <a:chExt cx="0" cy="0"/>
        </a:xfrm>
      </p:grpSpPr>
      <p:sp>
        <p:nvSpPr>
          <p:cNvPr id="260" name="Google Shape;260;g21dc937b1db_0_203:notes">
            <a:extLst>
              <a:ext uri="{FF2B5EF4-FFF2-40B4-BE49-F238E27FC236}">
                <a16:creationId xmlns:a16="http://schemas.microsoft.com/office/drawing/2014/main" id="{66148B93-908D-67FB-EE58-2C875BDD8A6A}"/>
              </a:ext>
            </a:extLst>
          </p:cNvPr>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1dc937b1db_0_203:notes">
            <a:extLst>
              <a:ext uri="{FF2B5EF4-FFF2-40B4-BE49-F238E27FC236}">
                <a16:creationId xmlns:a16="http://schemas.microsoft.com/office/drawing/2014/main" id="{0DFDA4D0-6370-571F-2847-0ED808B380C0}"/>
              </a:ext>
            </a:extLst>
          </p:cNvPr>
          <p:cNvSpPr txBox="1">
            <a:spLocks noGrp="1"/>
          </p:cNvSpPr>
          <p:nvPr>
            <p:ph type="body" idx="1"/>
          </p:nvPr>
        </p:nvSpPr>
        <p:spPr>
          <a:xfrm>
            <a:off x="688499" y="4821505"/>
            <a:ext cx="5507990" cy="3945033"/>
          </a:xfrm>
          <a:prstGeom prst="rect">
            <a:avLst/>
          </a:prstGeom>
          <a:noFill/>
          <a:ln>
            <a:noFill/>
          </a:ln>
        </p:spPr>
        <p:txBody>
          <a:bodyPr spcFirstLastPara="1" wrap="square" lIns="96572" tIns="48273" rIns="96572" bIns="48273" anchor="t" anchorCtr="0">
            <a:noAutofit/>
          </a:bodyPr>
          <a:lstStyle/>
          <a:p>
            <a:pPr marL="0" indent="0"/>
            <a:r>
              <a:rPr lang="it-IT"/>
              <a:t>TEMPLATE SCREEN + TITOLO + TESTO</a:t>
            </a:r>
            <a:endParaRPr/>
          </a:p>
        </p:txBody>
      </p:sp>
      <p:sp>
        <p:nvSpPr>
          <p:cNvPr id="262" name="Google Shape;262;g21dc937b1db_0_203:notes">
            <a:extLst>
              <a:ext uri="{FF2B5EF4-FFF2-40B4-BE49-F238E27FC236}">
                <a16:creationId xmlns:a16="http://schemas.microsoft.com/office/drawing/2014/main" id="{77BE41FB-876E-0706-E1C3-842316DF2A69}"/>
              </a:ext>
            </a:extLst>
          </p:cNvPr>
          <p:cNvSpPr txBox="1">
            <a:spLocks noGrp="1"/>
          </p:cNvSpPr>
          <p:nvPr>
            <p:ph type="sldNum" idx="12"/>
          </p:nvPr>
        </p:nvSpPr>
        <p:spPr>
          <a:xfrm>
            <a:off x="3899900" y="9516039"/>
            <a:ext cx="2983495" cy="502579"/>
          </a:xfrm>
          <a:prstGeom prst="rect">
            <a:avLst/>
          </a:prstGeom>
          <a:noFill/>
          <a:ln>
            <a:noFill/>
          </a:ln>
        </p:spPr>
        <p:txBody>
          <a:bodyPr spcFirstLastPara="1" wrap="square" lIns="96572" tIns="48273" rIns="96572" bIns="48273" anchor="b" anchorCtr="0">
            <a:noAutofit/>
          </a:bodyPr>
          <a:lstStyle/>
          <a:p>
            <a:pPr algn="r">
              <a:buSzPts val="1400"/>
            </a:pPr>
            <a:fld id="{00000000-1234-1234-1234-123412341234}" type="slidenum">
              <a:rPr lang="it-IT"/>
              <a:pPr algn="r">
                <a:buSzPts val="1400"/>
              </a:pPr>
              <a:t>3</a:t>
            </a:fld>
            <a:endParaRPr/>
          </a:p>
        </p:txBody>
      </p:sp>
    </p:spTree>
    <p:extLst>
      <p:ext uri="{BB962C8B-B14F-4D97-AF65-F5344CB8AC3E}">
        <p14:creationId xmlns:p14="http://schemas.microsoft.com/office/powerpoint/2010/main" val="405438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7df38aa01c_1_2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g27df38aa01c_1_29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1" name="Google Shape;791;g27df38aa01c_1_29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a:extLst>
            <a:ext uri="{FF2B5EF4-FFF2-40B4-BE49-F238E27FC236}">
              <a16:creationId xmlns:a16="http://schemas.microsoft.com/office/drawing/2014/main" id="{D3A35CF0-AAA1-21C3-3BCA-18F8F6BEEC45}"/>
            </a:ext>
          </a:extLst>
        </p:cNvPr>
        <p:cNvGrpSpPr/>
        <p:nvPr/>
      </p:nvGrpSpPr>
      <p:grpSpPr>
        <a:xfrm>
          <a:off x="0" y="0"/>
          <a:ext cx="0" cy="0"/>
          <a:chOff x="0" y="0"/>
          <a:chExt cx="0" cy="0"/>
        </a:xfrm>
      </p:grpSpPr>
      <p:sp>
        <p:nvSpPr>
          <p:cNvPr id="425" name="Google Shape;425;g28ebcb1374a_0_453:notes">
            <a:extLst>
              <a:ext uri="{FF2B5EF4-FFF2-40B4-BE49-F238E27FC236}">
                <a16:creationId xmlns:a16="http://schemas.microsoft.com/office/drawing/2014/main" id="{7BC49528-BE8D-5E43-0CC8-7C28D05BCB49}"/>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dirty="0"/>
          </a:p>
        </p:txBody>
      </p:sp>
      <p:sp>
        <p:nvSpPr>
          <p:cNvPr id="426" name="Google Shape;426;g28ebcb1374a_0_453:notes">
            <a:extLst>
              <a:ext uri="{FF2B5EF4-FFF2-40B4-BE49-F238E27FC236}">
                <a16:creationId xmlns:a16="http://schemas.microsoft.com/office/drawing/2014/main" id="{3782E305-3D53-DFCD-E2CA-8A335B550CED}"/>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845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a:extLst>
            <a:ext uri="{FF2B5EF4-FFF2-40B4-BE49-F238E27FC236}">
              <a16:creationId xmlns:a16="http://schemas.microsoft.com/office/drawing/2014/main" id="{A981B0E0-6977-73B7-004E-E136DA889DF2}"/>
            </a:ext>
          </a:extLst>
        </p:cNvPr>
        <p:cNvGrpSpPr/>
        <p:nvPr/>
      </p:nvGrpSpPr>
      <p:grpSpPr>
        <a:xfrm>
          <a:off x="0" y="0"/>
          <a:ext cx="0" cy="0"/>
          <a:chOff x="0" y="0"/>
          <a:chExt cx="0" cy="0"/>
        </a:xfrm>
      </p:grpSpPr>
      <p:sp>
        <p:nvSpPr>
          <p:cNvPr id="857" name="Google Shape;857;g28ebcb1374a_0_812:notes">
            <a:extLst>
              <a:ext uri="{FF2B5EF4-FFF2-40B4-BE49-F238E27FC236}">
                <a16:creationId xmlns:a16="http://schemas.microsoft.com/office/drawing/2014/main" id="{C1ABAB5B-8998-5A2C-0043-83B245980D5A}"/>
              </a:ext>
            </a:extLst>
          </p:cNvPr>
          <p:cNvSpPr txBox="1">
            <a:spLocks noGrp="1"/>
          </p:cNvSpPr>
          <p:nvPr>
            <p:ph type="body" idx="1"/>
          </p:nvPr>
        </p:nvSpPr>
        <p:spPr>
          <a:xfrm>
            <a:off x="688497" y="4758883"/>
            <a:ext cx="5508000" cy="4508400"/>
          </a:xfrm>
          <a:prstGeom prst="rect">
            <a:avLst/>
          </a:prstGeom>
          <a:noFill/>
          <a:ln>
            <a:noFill/>
          </a:ln>
        </p:spPr>
        <p:txBody>
          <a:bodyPr spcFirstLastPara="1" wrap="square" lIns="94575" tIns="94575" rIns="94575" bIns="94575" anchor="t" anchorCtr="0">
            <a:noAutofit/>
          </a:bodyPr>
          <a:lstStyle/>
          <a:p>
            <a:pPr marL="0" lvl="0" indent="0" algn="l" rtl="0">
              <a:lnSpc>
                <a:spcPct val="100000"/>
              </a:lnSpc>
              <a:spcBef>
                <a:spcPts val="0"/>
              </a:spcBef>
              <a:spcAft>
                <a:spcPts val="0"/>
              </a:spcAft>
              <a:buSzPts val="1100"/>
              <a:buNone/>
            </a:pPr>
            <a:endParaRPr/>
          </a:p>
        </p:txBody>
      </p:sp>
      <p:sp>
        <p:nvSpPr>
          <p:cNvPr id="858" name="Google Shape;858;g28ebcb1374a_0_812:notes">
            <a:extLst>
              <a:ext uri="{FF2B5EF4-FFF2-40B4-BE49-F238E27FC236}">
                <a16:creationId xmlns:a16="http://schemas.microsoft.com/office/drawing/2014/main" id="{B607561C-EC17-CF53-2214-2A83947250CA}"/>
              </a:ext>
            </a:extLst>
          </p:cNvPr>
          <p:cNvSpPr>
            <a:spLocks noGrp="1" noRot="1" noChangeAspect="1"/>
          </p:cNvSpPr>
          <p:nvPr>
            <p:ph type="sldImg" idx="2"/>
          </p:nvPr>
        </p:nvSpPr>
        <p:spPr>
          <a:xfrm>
            <a:off x="103188"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469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7df38aa01c_1_30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g27df38aa01c_1_30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1" name="Google Shape;881;g27df38aa01c_1_30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t>7</a:t>
            </a:fld>
            <a:endParaRPr/>
          </a:p>
        </p:txBody>
      </p:sp>
    </p:spTree>
    <p:extLst>
      <p:ext uri="{BB962C8B-B14F-4D97-AF65-F5344CB8AC3E}">
        <p14:creationId xmlns:p14="http://schemas.microsoft.com/office/powerpoint/2010/main" val="1056069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cd189eaac3_0_18:notes"/>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1cd189eaac3_0_18:notes"/>
          <p:cNvSpPr txBox="1">
            <a:spLocks noGrp="1"/>
          </p:cNvSpPr>
          <p:nvPr>
            <p:ph type="body" idx="1"/>
          </p:nvPr>
        </p:nvSpPr>
        <p:spPr>
          <a:xfrm>
            <a:off x="688499" y="4821505"/>
            <a:ext cx="5507990" cy="3945033"/>
          </a:xfrm>
          <a:prstGeom prst="rect">
            <a:avLst/>
          </a:prstGeom>
          <a:noFill/>
          <a:ln>
            <a:noFill/>
          </a:ln>
        </p:spPr>
        <p:txBody>
          <a:bodyPr spcFirstLastPara="1" wrap="square" lIns="96572" tIns="48273" rIns="96572" bIns="48273" anchor="t" anchorCtr="0">
            <a:noAutofit/>
          </a:bodyPr>
          <a:lstStyle/>
          <a:p>
            <a:pPr marL="0" indent="0"/>
            <a:endParaRPr/>
          </a:p>
        </p:txBody>
      </p:sp>
      <p:sp>
        <p:nvSpPr>
          <p:cNvPr id="919" name="Google Shape;919;g1cd189eaac3_0_18:notes"/>
          <p:cNvSpPr txBox="1">
            <a:spLocks noGrp="1"/>
          </p:cNvSpPr>
          <p:nvPr>
            <p:ph type="sldNum" idx="12"/>
          </p:nvPr>
        </p:nvSpPr>
        <p:spPr>
          <a:xfrm>
            <a:off x="3899900" y="9516039"/>
            <a:ext cx="2983495" cy="502579"/>
          </a:xfrm>
          <a:prstGeom prst="rect">
            <a:avLst/>
          </a:prstGeom>
          <a:noFill/>
          <a:ln>
            <a:noFill/>
          </a:ln>
        </p:spPr>
        <p:txBody>
          <a:bodyPr spcFirstLastPara="1" wrap="square" lIns="96572" tIns="48273" rIns="96572" bIns="48273" anchor="b" anchorCtr="0">
            <a:noAutofit/>
          </a:bodyPr>
          <a:lstStyle/>
          <a:p>
            <a:pPr algn="r">
              <a:buSzPts val="1200"/>
            </a:pPr>
            <a:fld id="{00000000-1234-1234-1234-123412341234}" type="slidenum">
              <a:rPr lang="it-IT"/>
              <a:pPr algn="r">
                <a:buSzPts val="1200"/>
              </a:pPr>
              <a:t>9</a:t>
            </a:fld>
            <a:endParaRPr/>
          </a:p>
        </p:txBody>
      </p:sp>
    </p:spTree>
    <p:extLst>
      <p:ext uri="{BB962C8B-B14F-4D97-AF65-F5344CB8AC3E}">
        <p14:creationId xmlns:p14="http://schemas.microsoft.com/office/powerpoint/2010/main" val="93945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17:notes"/>
          <p:cNvSpPr>
            <a:spLocks noGrp="1" noRot="1" noChangeAspect="1"/>
          </p:cNvSpPr>
          <p:nvPr>
            <p:ph type="sldImg" idx="2"/>
          </p:nvPr>
        </p:nvSpPr>
        <p:spPr>
          <a:xfrm>
            <a:off x="438150" y="1252538"/>
            <a:ext cx="6008688"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17:notes"/>
          <p:cNvSpPr txBox="1">
            <a:spLocks noGrp="1"/>
          </p:cNvSpPr>
          <p:nvPr>
            <p:ph type="body" idx="1"/>
          </p:nvPr>
        </p:nvSpPr>
        <p:spPr>
          <a:xfrm>
            <a:off x="688499" y="4821505"/>
            <a:ext cx="5507990" cy="3945033"/>
          </a:xfrm>
          <a:prstGeom prst="rect">
            <a:avLst/>
          </a:prstGeom>
          <a:noFill/>
          <a:ln>
            <a:noFill/>
          </a:ln>
        </p:spPr>
        <p:txBody>
          <a:bodyPr spcFirstLastPara="1" wrap="square" lIns="96572" tIns="48273" rIns="96572" bIns="48273" anchor="t" anchorCtr="0">
            <a:noAutofit/>
          </a:bodyPr>
          <a:lstStyle/>
          <a:p>
            <a:pPr marL="0" indent="0"/>
            <a:endParaRPr dirty="0"/>
          </a:p>
        </p:txBody>
      </p:sp>
      <p:sp>
        <p:nvSpPr>
          <p:cNvPr id="762" name="Google Shape;762;p17:notes"/>
          <p:cNvSpPr txBox="1">
            <a:spLocks noGrp="1"/>
          </p:cNvSpPr>
          <p:nvPr>
            <p:ph type="sldNum" idx="12"/>
          </p:nvPr>
        </p:nvSpPr>
        <p:spPr>
          <a:xfrm>
            <a:off x="3899900" y="9516039"/>
            <a:ext cx="2983495" cy="502579"/>
          </a:xfrm>
          <a:prstGeom prst="rect">
            <a:avLst/>
          </a:prstGeom>
          <a:noFill/>
          <a:ln>
            <a:noFill/>
          </a:ln>
        </p:spPr>
        <p:txBody>
          <a:bodyPr spcFirstLastPara="1" wrap="square" lIns="96572" tIns="48273" rIns="96572" bIns="48273" anchor="b" anchorCtr="0">
            <a:noAutofit/>
          </a:bodyPr>
          <a:lstStyle/>
          <a:p>
            <a:pPr algn="r">
              <a:buSzPts val="1200"/>
            </a:pPr>
            <a:fld id="{00000000-1234-1234-1234-123412341234}" type="slidenum">
              <a:rPr lang="it-IT"/>
              <a:pPr algn="r">
                <a:buSzPts val="1200"/>
              </a:pPr>
              <a:t>10</a:t>
            </a:fld>
            <a:endParaRPr/>
          </a:p>
        </p:txBody>
      </p:sp>
    </p:spTree>
    <p:extLst>
      <p:ext uri="{BB962C8B-B14F-4D97-AF65-F5344CB8AC3E}">
        <p14:creationId xmlns:p14="http://schemas.microsoft.com/office/powerpoint/2010/main" val="404627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01492C3-AF97-4A6C-B933-37DB5684C610}" type="datetime1">
              <a:rPr lang="it-IT" smtClean="0"/>
              <a:t>06/10/24</a:t>
            </a:fld>
            <a:endParaRPr lang="it-IT"/>
          </a:p>
        </p:txBody>
      </p:sp>
      <p:sp>
        <p:nvSpPr>
          <p:cNvPr id="6" name="Segnaposto numero diapositiva 5"/>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15618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0DD5321-1183-4BBD-8733-2F4964589AF0}" type="datetime1">
              <a:rPr lang="it-IT" smtClean="0"/>
              <a:t>06/10/24</a:t>
            </a:fld>
            <a:endParaRPr lang="it-IT"/>
          </a:p>
        </p:txBody>
      </p:sp>
      <p:sp>
        <p:nvSpPr>
          <p:cNvPr id="5" name="Segnaposto piè di pagina 4"/>
          <p:cNvSpPr>
            <a:spLocks noGrp="1"/>
          </p:cNvSpPr>
          <p:nvPr>
            <p:ph type="ftr" sz="quarter" idx="11"/>
          </p:nvPr>
        </p:nvSpPr>
        <p:spPr/>
        <p:txBody>
          <a:bodyPr/>
          <a:lstStyle/>
          <a:p>
            <a:r>
              <a:rPr lang="fi-FI"/>
              <a:t>Jampaa srl - info@jampaa.it - www.jampaa.it</a:t>
            </a:r>
            <a:endParaRPr lang="it-IT"/>
          </a:p>
        </p:txBody>
      </p:sp>
      <p:sp>
        <p:nvSpPr>
          <p:cNvPr id="6" name="Segnaposto numero diapositiva 5"/>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2334488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1"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8E5C977-ADB7-4AAB-A0C9-B1A4D9564036}" type="datetime1">
              <a:rPr lang="it-IT" smtClean="0"/>
              <a:t>06/10/24</a:t>
            </a:fld>
            <a:endParaRPr lang="it-IT"/>
          </a:p>
        </p:txBody>
      </p:sp>
      <p:sp>
        <p:nvSpPr>
          <p:cNvPr id="5" name="Segnaposto piè di pagina 4"/>
          <p:cNvSpPr>
            <a:spLocks noGrp="1"/>
          </p:cNvSpPr>
          <p:nvPr>
            <p:ph type="ftr" sz="quarter" idx="11"/>
          </p:nvPr>
        </p:nvSpPr>
        <p:spPr/>
        <p:txBody>
          <a:bodyPr/>
          <a:lstStyle/>
          <a:p>
            <a:r>
              <a:rPr lang="fi-FI"/>
              <a:t>Jampaa srl - info@jampaa.it - www.jampaa.it</a:t>
            </a:r>
            <a:endParaRPr lang="it-IT"/>
          </a:p>
        </p:txBody>
      </p:sp>
      <p:sp>
        <p:nvSpPr>
          <p:cNvPr id="6" name="Segnaposto numero diapositiva 5"/>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495477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mplate con immagine">
  <p:cSld name="Template con immagine">
    <p:spTree>
      <p:nvGrpSpPr>
        <p:cNvPr id="1" name="Shape 42"/>
        <p:cNvGrpSpPr/>
        <p:nvPr/>
      </p:nvGrpSpPr>
      <p:grpSpPr>
        <a:xfrm>
          <a:off x="0" y="0"/>
          <a:ext cx="0" cy="0"/>
          <a:chOff x="0" y="0"/>
          <a:chExt cx="0" cy="0"/>
        </a:xfrm>
      </p:grpSpPr>
      <p:sp>
        <p:nvSpPr>
          <p:cNvPr id="43" name="Google Shape;43;p23"/>
          <p:cNvSpPr txBox="1">
            <a:spLocks noGrp="1"/>
          </p:cNvSpPr>
          <p:nvPr>
            <p:ph type="title"/>
          </p:nvPr>
        </p:nvSpPr>
        <p:spPr>
          <a:xfrm>
            <a:off x="1376797" y="1186902"/>
            <a:ext cx="4989771" cy="151819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800"/>
              <a:buFont typeface="Source Sans Pro"/>
              <a:buNone/>
              <a:defRPr sz="4800" b="1" i="0">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3"/>
          <p:cNvSpPr txBox="1">
            <a:spLocks noGrp="1"/>
          </p:cNvSpPr>
          <p:nvPr>
            <p:ph type="body" idx="1"/>
          </p:nvPr>
        </p:nvSpPr>
        <p:spPr>
          <a:xfrm>
            <a:off x="1376797" y="3181350"/>
            <a:ext cx="4989768" cy="3174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b="0" i="0">
                <a:solidFill>
                  <a:schemeClr val="dk1"/>
                </a:solidFill>
                <a:latin typeface="Source Sans Pro Light"/>
                <a:ea typeface="Source Sans Pro Light"/>
                <a:cs typeface="Source Sans Pro Light"/>
                <a:sym typeface="Source Sans Pro Ligh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23"/>
          <p:cNvSpPr txBox="1">
            <a:spLocks noGrp="1"/>
          </p:cNvSpPr>
          <p:nvPr>
            <p:ph type="sldNum" idx="12"/>
          </p:nvPr>
        </p:nvSpPr>
        <p:spPr>
          <a:xfrm>
            <a:off x="-2118979" y="635634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Source Sans Pro Light"/>
                <a:ea typeface="Source Sans Pro Light"/>
                <a:cs typeface="Source Sans Pro Light"/>
                <a:sym typeface="Source Sans Pro Light"/>
              </a:defRPr>
            </a:lvl1pPr>
            <a:lvl2pPr marL="0" lvl="1" indent="0" algn="r">
              <a:spcBef>
                <a:spcPts val="0"/>
              </a:spcBef>
              <a:buNone/>
              <a:defRPr sz="1200" b="0" i="0">
                <a:solidFill>
                  <a:srgbClr val="888888"/>
                </a:solidFill>
                <a:latin typeface="Source Sans Pro Light"/>
                <a:ea typeface="Source Sans Pro Light"/>
                <a:cs typeface="Source Sans Pro Light"/>
                <a:sym typeface="Source Sans Pro Light"/>
              </a:defRPr>
            </a:lvl2pPr>
            <a:lvl3pPr marL="0" lvl="2" indent="0" algn="r">
              <a:spcBef>
                <a:spcPts val="0"/>
              </a:spcBef>
              <a:buNone/>
              <a:defRPr sz="1200" b="0" i="0">
                <a:solidFill>
                  <a:srgbClr val="888888"/>
                </a:solidFill>
                <a:latin typeface="Source Sans Pro Light"/>
                <a:ea typeface="Source Sans Pro Light"/>
                <a:cs typeface="Source Sans Pro Light"/>
                <a:sym typeface="Source Sans Pro Light"/>
              </a:defRPr>
            </a:lvl3pPr>
            <a:lvl4pPr marL="0" lvl="3" indent="0" algn="r">
              <a:spcBef>
                <a:spcPts val="0"/>
              </a:spcBef>
              <a:buNone/>
              <a:defRPr sz="1200" b="0" i="0">
                <a:solidFill>
                  <a:srgbClr val="888888"/>
                </a:solidFill>
                <a:latin typeface="Source Sans Pro Light"/>
                <a:ea typeface="Source Sans Pro Light"/>
                <a:cs typeface="Source Sans Pro Light"/>
                <a:sym typeface="Source Sans Pro Light"/>
              </a:defRPr>
            </a:lvl4pPr>
            <a:lvl5pPr marL="0" lvl="4" indent="0" algn="r">
              <a:spcBef>
                <a:spcPts val="0"/>
              </a:spcBef>
              <a:buNone/>
              <a:defRPr sz="1200" b="0" i="0">
                <a:solidFill>
                  <a:srgbClr val="888888"/>
                </a:solidFill>
                <a:latin typeface="Source Sans Pro Light"/>
                <a:ea typeface="Source Sans Pro Light"/>
                <a:cs typeface="Source Sans Pro Light"/>
                <a:sym typeface="Source Sans Pro Light"/>
              </a:defRPr>
            </a:lvl5pPr>
            <a:lvl6pPr marL="0" lvl="5" indent="0" algn="r">
              <a:spcBef>
                <a:spcPts val="0"/>
              </a:spcBef>
              <a:buNone/>
              <a:defRPr sz="1200" b="0" i="0">
                <a:solidFill>
                  <a:srgbClr val="888888"/>
                </a:solidFill>
                <a:latin typeface="Source Sans Pro Light"/>
                <a:ea typeface="Source Sans Pro Light"/>
                <a:cs typeface="Source Sans Pro Light"/>
                <a:sym typeface="Source Sans Pro Light"/>
              </a:defRPr>
            </a:lvl6pPr>
            <a:lvl7pPr marL="0" lvl="6" indent="0" algn="r">
              <a:spcBef>
                <a:spcPts val="0"/>
              </a:spcBef>
              <a:buNone/>
              <a:defRPr sz="1200" b="0" i="0">
                <a:solidFill>
                  <a:srgbClr val="888888"/>
                </a:solidFill>
                <a:latin typeface="Source Sans Pro Light"/>
                <a:ea typeface="Source Sans Pro Light"/>
                <a:cs typeface="Source Sans Pro Light"/>
                <a:sym typeface="Source Sans Pro Light"/>
              </a:defRPr>
            </a:lvl7pPr>
            <a:lvl8pPr marL="0" lvl="7" indent="0" algn="r">
              <a:spcBef>
                <a:spcPts val="0"/>
              </a:spcBef>
              <a:buNone/>
              <a:defRPr sz="1200" b="0" i="0">
                <a:solidFill>
                  <a:srgbClr val="888888"/>
                </a:solidFill>
                <a:latin typeface="Source Sans Pro Light"/>
                <a:ea typeface="Source Sans Pro Light"/>
                <a:cs typeface="Source Sans Pro Light"/>
                <a:sym typeface="Source Sans Pro Light"/>
              </a:defRPr>
            </a:lvl8pPr>
            <a:lvl9pPr marL="0" lvl="8" indent="0" algn="r">
              <a:spcBef>
                <a:spcPts val="0"/>
              </a:spcBef>
              <a:buNone/>
              <a:defRPr sz="1200" b="0" i="0">
                <a:solidFill>
                  <a:srgbClr val="888888"/>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it-IT"/>
              <a:t>‹N›</a:t>
            </a:fld>
            <a:endParaRPr/>
          </a:p>
        </p:txBody>
      </p:sp>
      <p:cxnSp>
        <p:nvCxnSpPr>
          <p:cNvPr id="46" name="Google Shape;46;p23"/>
          <p:cNvCxnSpPr/>
          <p:nvPr/>
        </p:nvCxnSpPr>
        <p:spPr>
          <a:xfrm rot="10800000">
            <a:off x="728035" y="4362155"/>
            <a:ext cx="0" cy="2495845"/>
          </a:xfrm>
          <a:prstGeom prst="straightConnector1">
            <a:avLst/>
          </a:prstGeom>
          <a:noFill/>
          <a:ln w="28575" cap="flat" cmpd="sng">
            <a:solidFill>
              <a:srgbClr val="0073C2"/>
            </a:solidFill>
            <a:prstDash val="solid"/>
            <a:miter lim="800000"/>
            <a:headEnd type="none" w="sm" len="sm"/>
            <a:tailEnd type="none" w="sm" len="sm"/>
          </a:ln>
        </p:spPr>
      </p:cxnSp>
      <p:sp>
        <p:nvSpPr>
          <p:cNvPr id="48" name="Google Shape;48;p23"/>
          <p:cNvSpPr>
            <a:spLocks noGrp="1"/>
          </p:cNvSpPr>
          <p:nvPr>
            <p:ph type="pic" idx="2"/>
          </p:nvPr>
        </p:nvSpPr>
        <p:spPr>
          <a:xfrm>
            <a:off x="6830662" y="228600"/>
            <a:ext cx="5361338" cy="6858000"/>
          </a:xfrm>
          <a:prstGeom prst="rect">
            <a:avLst/>
          </a:prstGeom>
          <a:noFill/>
          <a:ln>
            <a:noFill/>
          </a:ln>
        </p:spPr>
      </p:sp>
      <p:sp>
        <p:nvSpPr>
          <p:cNvPr id="49" name="Google Shape;49;p23"/>
          <p:cNvSpPr txBox="1">
            <a:spLocks noGrp="1"/>
          </p:cNvSpPr>
          <p:nvPr>
            <p:ph type="body" idx="3"/>
          </p:nvPr>
        </p:nvSpPr>
        <p:spPr>
          <a:xfrm rot="-5400000">
            <a:off x="-319311" y="2926715"/>
            <a:ext cx="2109304" cy="3243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A5A5A5"/>
              </a:buClr>
              <a:buSzPts val="1800"/>
              <a:buNone/>
              <a:defRPr sz="1800" b="0" i="0">
                <a:solidFill>
                  <a:srgbClr val="A5A5A5"/>
                </a:solidFill>
                <a:latin typeface="Source Sans Pro ExtraLight"/>
                <a:ea typeface="Source Sans Pro ExtraLight"/>
                <a:cs typeface="Source Sans Pro ExtraLight"/>
                <a:sym typeface="Source Sans Pro ExtraLight"/>
              </a:defRPr>
            </a:lvl1pPr>
            <a:lvl2pPr marL="914400" lvl="1"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2pPr>
            <a:lvl3pPr marL="1371600" lvl="2"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3pPr>
            <a:lvl4pPr marL="1828800" lvl="3"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4pPr>
            <a:lvl5pPr marL="2286000" lvl="4"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6229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mplate titolo + testo">
  <p:cSld name="Template titolo + testo">
    <p:spTree>
      <p:nvGrpSpPr>
        <p:cNvPr id="1" name="Shape 34"/>
        <p:cNvGrpSpPr/>
        <p:nvPr/>
      </p:nvGrpSpPr>
      <p:grpSpPr>
        <a:xfrm>
          <a:off x="0" y="0"/>
          <a:ext cx="0" cy="0"/>
          <a:chOff x="0" y="0"/>
          <a:chExt cx="0" cy="0"/>
        </a:xfrm>
      </p:grpSpPr>
      <p:sp>
        <p:nvSpPr>
          <p:cNvPr id="35" name="Google Shape;35;p22"/>
          <p:cNvSpPr txBox="1">
            <a:spLocks noGrp="1"/>
          </p:cNvSpPr>
          <p:nvPr>
            <p:ph type="title"/>
          </p:nvPr>
        </p:nvSpPr>
        <p:spPr>
          <a:xfrm>
            <a:off x="1376797" y="1205952"/>
            <a:ext cx="8008826" cy="153891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800"/>
              <a:buFont typeface="Source Sans Pro"/>
              <a:buNone/>
              <a:defRPr sz="4800" b="1" i="0">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2"/>
          <p:cNvSpPr txBox="1">
            <a:spLocks noGrp="1"/>
          </p:cNvSpPr>
          <p:nvPr>
            <p:ph type="body" idx="1"/>
          </p:nvPr>
        </p:nvSpPr>
        <p:spPr>
          <a:xfrm>
            <a:off x="1376797" y="3088905"/>
            <a:ext cx="9292856" cy="33598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b="0" i="0">
                <a:solidFill>
                  <a:schemeClr val="dk1"/>
                </a:solidFill>
                <a:latin typeface="Source Sans Pro Light"/>
                <a:ea typeface="Source Sans Pro Light"/>
                <a:cs typeface="Source Sans Pro Light"/>
                <a:sym typeface="Source Sans Pro Ligh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2"/>
          <p:cNvSpPr txBox="1">
            <a:spLocks noGrp="1"/>
          </p:cNvSpPr>
          <p:nvPr>
            <p:ph type="sldNum" idx="12"/>
          </p:nvPr>
        </p:nvSpPr>
        <p:spPr>
          <a:xfrm>
            <a:off x="-2118979" y="635634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Source Sans Pro Light"/>
                <a:ea typeface="Source Sans Pro Light"/>
                <a:cs typeface="Source Sans Pro Light"/>
                <a:sym typeface="Source Sans Pro Light"/>
              </a:defRPr>
            </a:lvl1pPr>
            <a:lvl2pPr marL="0" lvl="1" indent="0" algn="r">
              <a:spcBef>
                <a:spcPts val="0"/>
              </a:spcBef>
              <a:buNone/>
              <a:defRPr sz="1200" b="0" i="0">
                <a:solidFill>
                  <a:srgbClr val="888888"/>
                </a:solidFill>
                <a:latin typeface="Source Sans Pro Light"/>
                <a:ea typeface="Source Sans Pro Light"/>
                <a:cs typeface="Source Sans Pro Light"/>
                <a:sym typeface="Source Sans Pro Light"/>
              </a:defRPr>
            </a:lvl2pPr>
            <a:lvl3pPr marL="0" lvl="2" indent="0" algn="r">
              <a:spcBef>
                <a:spcPts val="0"/>
              </a:spcBef>
              <a:buNone/>
              <a:defRPr sz="1200" b="0" i="0">
                <a:solidFill>
                  <a:srgbClr val="888888"/>
                </a:solidFill>
                <a:latin typeface="Source Sans Pro Light"/>
                <a:ea typeface="Source Sans Pro Light"/>
                <a:cs typeface="Source Sans Pro Light"/>
                <a:sym typeface="Source Sans Pro Light"/>
              </a:defRPr>
            </a:lvl3pPr>
            <a:lvl4pPr marL="0" lvl="3" indent="0" algn="r">
              <a:spcBef>
                <a:spcPts val="0"/>
              </a:spcBef>
              <a:buNone/>
              <a:defRPr sz="1200" b="0" i="0">
                <a:solidFill>
                  <a:srgbClr val="888888"/>
                </a:solidFill>
                <a:latin typeface="Source Sans Pro Light"/>
                <a:ea typeface="Source Sans Pro Light"/>
                <a:cs typeface="Source Sans Pro Light"/>
                <a:sym typeface="Source Sans Pro Light"/>
              </a:defRPr>
            </a:lvl4pPr>
            <a:lvl5pPr marL="0" lvl="4" indent="0" algn="r">
              <a:spcBef>
                <a:spcPts val="0"/>
              </a:spcBef>
              <a:buNone/>
              <a:defRPr sz="1200" b="0" i="0">
                <a:solidFill>
                  <a:srgbClr val="888888"/>
                </a:solidFill>
                <a:latin typeface="Source Sans Pro Light"/>
                <a:ea typeface="Source Sans Pro Light"/>
                <a:cs typeface="Source Sans Pro Light"/>
                <a:sym typeface="Source Sans Pro Light"/>
              </a:defRPr>
            </a:lvl5pPr>
            <a:lvl6pPr marL="0" lvl="5" indent="0" algn="r">
              <a:spcBef>
                <a:spcPts val="0"/>
              </a:spcBef>
              <a:buNone/>
              <a:defRPr sz="1200" b="0" i="0">
                <a:solidFill>
                  <a:srgbClr val="888888"/>
                </a:solidFill>
                <a:latin typeface="Source Sans Pro Light"/>
                <a:ea typeface="Source Sans Pro Light"/>
                <a:cs typeface="Source Sans Pro Light"/>
                <a:sym typeface="Source Sans Pro Light"/>
              </a:defRPr>
            </a:lvl6pPr>
            <a:lvl7pPr marL="0" lvl="6" indent="0" algn="r">
              <a:spcBef>
                <a:spcPts val="0"/>
              </a:spcBef>
              <a:buNone/>
              <a:defRPr sz="1200" b="0" i="0">
                <a:solidFill>
                  <a:srgbClr val="888888"/>
                </a:solidFill>
                <a:latin typeface="Source Sans Pro Light"/>
                <a:ea typeface="Source Sans Pro Light"/>
                <a:cs typeface="Source Sans Pro Light"/>
                <a:sym typeface="Source Sans Pro Light"/>
              </a:defRPr>
            </a:lvl7pPr>
            <a:lvl8pPr marL="0" lvl="7" indent="0" algn="r">
              <a:spcBef>
                <a:spcPts val="0"/>
              </a:spcBef>
              <a:buNone/>
              <a:defRPr sz="1200" b="0" i="0">
                <a:solidFill>
                  <a:srgbClr val="888888"/>
                </a:solidFill>
                <a:latin typeface="Source Sans Pro Light"/>
                <a:ea typeface="Source Sans Pro Light"/>
                <a:cs typeface="Source Sans Pro Light"/>
                <a:sym typeface="Source Sans Pro Light"/>
              </a:defRPr>
            </a:lvl8pPr>
            <a:lvl9pPr marL="0" lvl="8" indent="0" algn="r">
              <a:spcBef>
                <a:spcPts val="0"/>
              </a:spcBef>
              <a:buNone/>
              <a:defRPr sz="1200" b="0" i="0">
                <a:solidFill>
                  <a:srgbClr val="888888"/>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it-IT"/>
              <a:t>‹N›</a:t>
            </a:fld>
            <a:endParaRPr/>
          </a:p>
        </p:txBody>
      </p:sp>
      <p:cxnSp>
        <p:nvCxnSpPr>
          <p:cNvPr id="38" name="Google Shape;38;p22"/>
          <p:cNvCxnSpPr/>
          <p:nvPr/>
        </p:nvCxnSpPr>
        <p:spPr>
          <a:xfrm rot="10800000">
            <a:off x="728035" y="4362155"/>
            <a:ext cx="0" cy="2495845"/>
          </a:xfrm>
          <a:prstGeom prst="straightConnector1">
            <a:avLst/>
          </a:prstGeom>
          <a:noFill/>
          <a:ln w="28575" cap="flat" cmpd="sng">
            <a:solidFill>
              <a:srgbClr val="0073C2"/>
            </a:solidFill>
            <a:prstDash val="solid"/>
            <a:miter lim="800000"/>
            <a:headEnd type="none" w="sm" len="sm"/>
            <a:tailEnd type="none" w="sm" len="sm"/>
          </a:ln>
        </p:spPr>
      </p:cxnSp>
      <p:sp>
        <p:nvSpPr>
          <p:cNvPr id="40" name="Google Shape;40;p22"/>
          <p:cNvSpPr txBox="1">
            <a:spLocks noGrp="1"/>
          </p:cNvSpPr>
          <p:nvPr>
            <p:ph type="body" idx="2"/>
          </p:nvPr>
        </p:nvSpPr>
        <p:spPr>
          <a:xfrm rot="-5400000">
            <a:off x="-319311" y="2926715"/>
            <a:ext cx="2109304" cy="3243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A5A5A5"/>
              </a:buClr>
              <a:buSzPts val="1800"/>
              <a:buNone/>
              <a:defRPr sz="1800" b="0" i="0">
                <a:solidFill>
                  <a:srgbClr val="A5A5A5"/>
                </a:solidFill>
                <a:latin typeface="Source Sans Pro ExtraLight"/>
                <a:ea typeface="Source Sans Pro ExtraLight"/>
                <a:cs typeface="Source Sans Pro ExtraLight"/>
                <a:sym typeface="Source Sans Pro ExtraLight"/>
              </a:defRPr>
            </a:lvl1pPr>
            <a:lvl2pPr marL="914400" lvl="1"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2pPr>
            <a:lvl3pPr marL="1371600" lvl="2"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3pPr>
            <a:lvl4pPr marL="1828800" lvl="3"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4pPr>
            <a:lvl5pPr marL="2286000" lvl="4" indent="-228600" algn="l">
              <a:lnSpc>
                <a:spcPct val="90000"/>
              </a:lnSpc>
              <a:spcBef>
                <a:spcPts val="500"/>
              </a:spcBef>
              <a:spcAft>
                <a:spcPts val="0"/>
              </a:spcAft>
              <a:buClr>
                <a:srgbClr val="BFBFBF"/>
              </a:buClr>
              <a:buSzPts val="1800"/>
              <a:buNone/>
              <a:defRPr sz="1800" b="0" i="0">
                <a:solidFill>
                  <a:srgbClr val="BFBFBF"/>
                </a:solidFill>
                <a:latin typeface="Source Sans Pro ExtraLight"/>
                <a:ea typeface="Source Sans Pro ExtraLight"/>
                <a:cs typeface="Source Sans Pro ExtraLight"/>
                <a:sym typeface="Source Sans Pro Extra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sldNum" idx="3"/>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a:solidFill>
                  <a:srgbClr val="888888"/>
                </a:solidFill>
                <a:latin typeface="Source Sans Pro Light"/>
                <a:ea typeface="Source Sans Pro Light"/>
                <a:cs typeface="Source Sans Pro Light"/>
                <a:sym typeface="Source Sans Pro Light"/>
              </a:defRPr>
            </a:lvl1pPr>
            <a:lvl2pPr marL="0" lvl="1" indent="0" algn="r" rtl="0">
              <a:spcBef>
                <a:spcPts val="0"/>
              </a:spcBef>
              <a:buNone/>
              <a:defRPr sz="1200" b="0" i="0">
                <a:solidFill>
                  <a:srgbClr val="888888"/>
                </a:solidFill>
                <a:latin typeface="Source Sans Pro Light"/>
                <a:ea typeface="Source Sans Pro Light"/>
                <a:cs typeface="Source Sans Pro Light"/>
                <a:sym typeface="Source Sans Pro Light"/>
              </a:defRPr>
            </a:lvl2pPr>
            <a:lvl3pPr marL="0" lvl="2" indent="0" algn="r" rtl="0">
              <a:spcBef>
                <a:spcPts val="0"/>
              </a:spcBef>
              <a:buNone/>
              <a:defRPr sz="1200" b="0" i="0">
                <a:solidFill>
                  <a:srgbClr val="888888"/>
                </a:solidFill>
                <a:latin typeface="Source Sans Pro Light"/>
                <a:ea typeface="Source Sans Pro Light"/>
                <a:cs typeface="Source Sans Pro Light"/>
                <a:sym typeface="Source Sans Pro Light"/>
              </a:defRPr>
            </a:lvl3pPr>
            <a:lvl4pPr marL="0" lvl="3" indent="0" algn="r" rtl="0">
              <a:spcBef>
                <a:spcPts val="0"/>
              </a:spcBef>
              <a:buNone/>
              <a:defRPr sz="1200" b="0" i="0">
                <a:solidFill>
                  <a:srgbClr val="888888"/>
                </a:solidFill>
                <a:latin typeface="Source Sans Pro Light"/>
                <a:ea typeface="Source Sans Pro Light"/>
                <a:cs typeface="Source Sans Pro Light"/>
                <a:sym typeface="Source Sans Pro Light"/>
              </a:defRPr>
            </a:lvl4pPr>
            <a:lvl5pPr marL="0" lvl="4" indent="0" algn="r" rtl="0">
              <a:spcBef>
                <a:spcPts val="0"/>
              </a:spcBef>
              <a:buNone/>
              <a:defRPr sz="1200" b="0" i="0">
                <a:solidFill>
                  <a:srgbClr val="888888"/>
                </a:solidFill>
                <a:latin typeface="Source Sans Pro Light"/>
                <a:ea typeface="Source Sans Pro Light"/>
                <a:cs typeface="Source Sans Pro Light"/>
                <a:sym typeface="Source Sans Pro Light"/>
              </a:defRPr>
            </a:lvl5pPr>
            <a:lvl6pPr marL="0" lvl="5" indent="0" algn="r" rtl="0">
              <a:spcBef>
                <a:spcPts val="0"/>
              </a:spcBef>
              <a:buNone/>
              <a:defRPr sz="1200" b="0" i="0">
                <a:solidFill>
                  <a:srgbClr val="888888"/>
                </a:solidFill>
                <a:latin typeface="Source Sans Pro Light"/>
                <a:ea typeface="Source Sans Pro Light"/>
                <a:cs typeface="Source Sans Pro Light"/>
                <a:sym typeface="Source Sans Pro Light"/>
              </a:defRPr>
            </a:lvl6pPr>
            <a:lvl7pPr marL="0" lvl="6" indent="0" algn="r" rtl="0">
              <a:spcBef>
                <a:spcPts val="0"/>
              </a:spcBef>
              <a:buNone/>
              <a:defRPr sz="1200" b="0" i="0">
                <a:solidFill>
                  <a:srgbClr val="888888"/>
                </a:solidFill>
                <a:latin typeface="Source Sans Pro Light"/>
                <a:ea typeface="Source Sans Pro Light"/>
                <a:cs typeface="Source Sans Pro Light"/>
                <a:sym typeface="Source Sans Pro Light"/>
              </a:defRPr>
            </a:lvl7pPr>
            <a:lvl8pPr marL="0" lvl="7" indent="0" algn="r" rtl="0">
              <a:spcBef>
                <a:spcPts val="0"/>
              </a:spcBef>
              <a:buNone/>
              <a:defRPr sz="1200" b="0" i="0">
                <a:solidFill>
                  <a:srgbClr val="888888"/>
                </a:solidFill>
                <a:latin typeface="Source Sans Pro Light"/>
                <a:ea typeface="Source Sans Pro Light"/>
                <a:cs typeface="Source Sans Pro Light"/>
                <a:sym typeface="Source Sans Pro Light"/>
              </a:defRPr>
            </a:lvl8pPr>
            <a:lvl9pPr marL="0" lvl="8" indent="0" algn="r" rtl="0">
              <a:spcBef>
                <a:spcPts val="0"/>
              </a:spcBef>
              <a:buNone/>
              <a:defRPr sz="1200" b="0" i="0">
                <a:solidFill>
                  <a:srgbClr val="888888"/>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293680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238266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1DE9AA1-91EE-49CA-8DC0-EDB5E4710A91}" type="datetime1">
              <a:rPr lang="it-IT" smtClean="0"/>
              <a:t>06/10/24</a:t>
            </a:fld>
            <a:endParaRPr lang="it-IT"/>
          </a:p>
        </p:txBody>
      </p:sp>
      <p:sp>
        <p:nvSpPr>
          <p:cNvPr id="5" name="Segnaposto piè di pagina 4"/>
          <p:cNvSpPr>
            <a:spLocks noGrp="1"/>
          </p:cNvSpPr>
          <p:nvPr>
            <p:ph type="ftr" sz="quarter" idx="11"/>
          </p:nvPr>
        </p:nvSpPr>
        <p:spPr/>
        <p:txBody>
          <a:bodyPr/>
          <a:lstStyle/>
          <a:p>
            <a:r>
              <a:rPr lang="fi-FI"/>
              <a:t>Jampaa srl - info@jampaa.it - www.jampaa.it</a:t>
            </a:r>
            <a:endParaRPr lang="it-IT"/>
          </a:p>
        </p:txBody>
      </p:sp>
      <p:sp>
        <p:nvSpPr>
          <p:cNvPr id="6" name="Segnaposto numero diapositiva 5"/>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3833283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356CE68-489D-4B96-B64B-60C53C72D39A}" type="datetime1">
              <a:rPr lang="it-IT" smtClean="0"/>
              <a:t>06/10/24</a:t>
            </a:fld>
            <a:endParaRPr lang="it-IT"/>
          </a:p>
        </p:txBody>
      </p:sp>
      <p:sp>
        <p:nvSpPr>
          <p:cNvPr id="5" name="Segnaposto piè di pagina 4"/>
          <p:cNvSpPr>
            <a:spLocks noGrp="1"/>
          </p:cNvSpPr>
          <p:nvPr>
            <p:ph type="ftr" sz="quarter" idx="11"/>
          </p:nvPr>
        </p:nvSpPr>
        <p:spPr/>
        <p:txBody>
          <a:bodyPr/>
          <a:lstStyle/>
          <a:p>
            <a:r>
              <a:rPr lang="fi-FI"/>
              <a:t>Jampaa srl - info@jampaa.it - www.jampaa.it</a:t>
            </a:r>
            <a:endParaRPr lang="it-IT"/>
          </a:p>
        </p:txBody>
      </p:sp>
      <p:sp>
        <p:nvSpPr>
          <p:cNvPr id="6" name="Segnaposto numero diapositiva 5"/>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85847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4ACF85E-D22A-4B6F-A068-FA0CB862FAD2}" type="datetime1">
              <a:rPr lang="it-IT" smtClean="0"/>
              <a:t>06/10/24</a:t>
            </a:fld>
            <a:endParaRPr lang="it-IT"/>
          </a:p>
        </p:txBody>
      </p:sp>
      <p:sp>
        <p:nvSpPr>
          <p:cNvPr id="6" name="Segnaposto piè di pagina 5"/>
          <p:cNvSpPr>
            <a:spLocks noGrp="1"/>
          </p:cNvSpPr>
          <p:nvPr>
            <p:ph type="ftr" sz="quarter" idx="11"/>
          </p:nvPr>
        </p:nvSpPr>
        <p:spPr/>
        <p:txBody>
          <a:bodyPr/>
          <a:lstStyle/>
          <a:p>
            <a:r>
              <a:rPr lang="fi-FI"/>
              <a:t>Jampaa srl - info@jampaa.it - www.jampaa.it</a:t>
            </a:r>
            <a:endParaRPr lang="it-IT"/>
          </a:p>
        </p:txBody>
      </p:sp>
      <p:sp>
        <p:nvSpPr>
          <p:cNvPr id="7" name="Segnaposto numero diapositiva 6"/>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2922245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7"/>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1"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1075D7E-D0D9-484E-B429-192E6CD6FA0E}" type="datetime1">
              <a:rPr lang="it-IT" smtClean="0"/>
              <a:t>06/10/24</a:t>
            </a:fld>
            <a:endParaRPr lang="it-IT"/>
          </a:p>
        </p:txBody>
      </p:sp>
      <p:sp>
        <p:nvSpPr>
          <p:cNvPr id="8" name="Segnaposto piè di pagina 7"/>
          <p:cNvSpPr>
            <a:spLocks noGrp="1"/>
          </p:cNvSpPr>
          <p:nvPr>
            <p:ph type="ftr" sz="quarter" idx="11"/>
          </p:nvPr>
        </p:nvSpPr>
        <p:spPr/>
        <p:txBody>
          <a:bodyPr/>
          <a:lstStyle/>
          <a:p>
            <a:r>
              <a:rPr lang="fi-FI"/>
              <a:t>Jampaa srl - info@jampaa.it - www.jampaa.it</a:t>
            </a:r>
            <a:endParaRPr lang="it-IT"/>
          </a:p>
        </p:txBody>
      </p:sp>
      <p:sp>
        <p:nvSpPr>
          <p:cNvPr id="9" name="Segnaposto numero diapositiva 8"/>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16886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F61D0EA-1D9E-4906-915B-7AE217DBD712}" type="datetime1">
              <a:rPr lang="it-IT" smtClean="0"/>
              <a:t>06/10/24</a:t>
            </a:fld>
            <a:endParaRPr lang="it-IT"/>
          </a:p>
        </p:txBody>
      </p:sp>
      <p:sp>
        <p:nvSpPr>
          <p:cNvPr id="4" name="Segnaposto piè di pagina 3"/>
          <p:cNvSpPr>
            <a:spLocks noGrp="1"/>
          </p:cNvSpPr>
          <p:nvPr>
            <p:ph type="ftr" sz="quarter" idx="11"/>
          </p:nvPr>
        </p:nvSpPr>
        <p:spPr/>
        <p:txBody>
          <a:bodyPr/>
          <a:lstStyle/>
          <a:p>
            <a:r>
              <a:rPr lang="fi-FI"/>
              <a:t>Jampaa srl - info@jampaa.it - www.jampaa.it</a:t>
            </a:r>
            <a:endParaRPr lang="it-IT"/>
          </a:p>
        </p:txBody>
      </p:sp>
      <p:sp>
        <p:nvSpPr>
          <p:cNvPr id="5" name="Segnaposto numero diapositiva 4"/>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332358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70DA53C-E679-4DFB-B0DE-482D844A8CE9}" type="datetime1">
              <a:rPr lang="it-IT" smtClean="0"/>
              <a:t>06/10/24</a:t>
            </a:fld>
            <a:endParaRPr lang="it-IT"/>
          </a:p>
        </p:txBody>
      </p:sp>
      <p:sp>
        <p:nvSpPr>
          <p:cNvPr id="3" name="Segnaposto piè di pagina 2"/>
          <p:cNvSpPr>
            <a:spLocks noGrp="1"/>
          </p:cNvSpPr>
          <p:nvPr>
            <p:ph type="ftr" sz="quarter" idx="11"/>
          </p:nvPr>
        </p:nvSpPr>
        <p:spPr/>
        <p:txBody>
          <a:bodyPr/>
          <a:lstStyle/>
          <a:p>
            <a:r>
              <a:rPr lang="fi-FI"/>
              <a:t>Jampaa srl - info@jampaa.it - www.jampaa.it</a:t>
            </a:r>
            <a:endParaRPr lang="it-IT"/>
          </a:p>
        </p:txBody>
      </p:sp>
      <p:sp>
        <p:nvSpPr>
          <p:cNvPr id="4" name="Segnaposto numero diapositiva 3"/>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7444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3B7E826-63F6-49B6-B325-63C615CA25E3}" type="datetime1">
              <a:rPr lang="it-IT" smtClean="0"/>
              <a:t>06/10/24</a:t>
            </a:fld>
            <a:endParaRPr lang="it-IT"/>
          </a:p>
        </p:txBody>
      </p:sp>
      <p:sp>
        <p:nvSpPr>
          <p:cNvPr id="6" name="Segnaposto piè di pagina 5"/>
          <p:cNvSpPr>
            <a:spLocks noGrp="1"/>
          </p:cNvSpPr>
          <p:nvPr>
            <p:ph type="ftr" sz="quarter" idx="11"/>
          </p:nvPr>
        </p:nvSpPr>
        <p:spPr/>
        <p:txBody>
          <a:bodyPr/>
          <a:lstStyle/>
          <a:p>
            <a:r>
              <a:rPr lang="fi-FI"/>
              <a:t>Jampaa srl - info@jampaa.it - www.jampaa.it</a:t>
            </a:r>
            <a:endParaRPr lang="it-IT"/>
          </a:p>
        </p:txBody>
      </p:sp>
      <p:sp>
        <p:nvSpPr>
          <p:cNvPr id="7" name="Segnaposto numero diapositiva 6"/>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185696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44453C7-9CC4-4FDB-A343-033463672BD7}" type="datetime1">
              <a:rPr lang="it-IT" smtClean="0"/>
              <a:t>06/10/24</a:t>
            </a:fld>
            <a:endParaRPr lang="it-IT"/>
          </a:p>
        </p:txBody>
      </p:sp>
      <p:sp>
        <p:nvSpPr>
          <p:cNvPr id="6" name="Segnaposto piè di pagina 5"/>
          <p:cNvSpPr>
            <a:spLocks noGrp="1"/>
          </p:cNvSpPr>
          <p:nvPr>
            <p:ph type="ftr" sz="quarter" idx="11"/>
          </p:nvPr>
        </p:nvSpPr>
        <p:spPr/>
        <p:txBody>
          <a:bodyPr/>
          <a:lstStyle/>
          <a:p>
            <a:r>
              <a:rPr lang="fi-FI"/>
              <a:t>Jampaa srl - info@jampaa.it - www.jampaa.it</a:t>
            </a:r>
            <a:endParaRPr lang="it-IT"/>
          </a:p>
        </p:txBody>
      </p:sp>
      <p:sp>
        <p:nvSpPr>
          <p:cNvPr id="7" name="Segnaposto numero diapositiva 6"/>
          <p:cNvSpPr>
            <a:spLocks noGrp="1"/>
          </p:cNvSpPr>
          <p:nvPr>
            <p:ph type="sldNum" sz="quarter" idx="12"/>
          </p:nvPr>
        </p:nvSpPr>
        <p:spPr>
          <a:xfrm>
            <a:off x="8610600" y="6356352"/>
            <a:ext cx="2743200" cy="365125"/>
          </a:xfrm>
          <a:prstGeom prst="rect">
            <a:avLst/>
          </a:prstGeom>
        </p:spPr>
        <p:txBody>
          <a:bodyPr/>
          <a:lstStyle/>
          <a:p>
            <a:fld id="{E53FE414-808E-4DCC-B15A-4F2D1B095DF0}" type="slidenum">
              <a:rPr lang="it-IT" smtClean="0"/>
              <a:t>‹N›</a:t>
            </a:fld>
            <a:endParaRPr lang="it-IT"/>
          </a:p>
        </p:txBody>
      </p:sp>
    </p:spTree>
    <p:extLst>
      <p:ext uri="{BB962C8B-B14F-4D97-AF65-F5344CB8AC3E}">
        <p14:creationId xmlns:p14="http://schemas.microsoft.com/office/powerpoint/2010/main" val="2314437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C0A56-4BC7-410A-8A7A-8478100D04FA}" type="datetime1">
              <a:rPr lang="it-IT" smtClean="0"/>
              <a:t>06/10/24</a:t>
            </a:fld>
            <a:endParaRPr lang="it-IT"/>
          </a:p>
        </p:txBody>
      </p:sp>
      <p:sp>
        <p:nvSpPr>
          <p:cNvPr id="5" name="Segnaposto piè di pagina 4"/>
          <p:cNvSpPr>
            <a:spLocks noGrp="1"/>
          </p:cNvSpPr>
          <p:nvPr>
            <p:ph type="ftr" sz="quarter" idx="3"/>
          </p:nvPr>
        </p:nvSpPr>
        <p:spPr>
          <a:xfrm>
            <a:off x="7933593" y="6426204"/>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i-FI"/>
              <a:t>Jampaa srl - info@jampaa.it - www.jampaa.it</a:t>
            </a:r>
            <a:endParaRPr lang="it-IT"/>
          </a:p>
        </p:txBody>
      </p:sp>
    </p:spTree>
    <p:extLst>
      <p:ext uri="{BB962C8B-B14F-4D97-AF65-F5344CB8AC3E}">
        <p14:creationId xmlns:p14="http://schemas.microsoft.com/office/powerpoint/2010/main" val="2781702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9" r:id="rId14"/>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image" Target="../media/image30.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5.png"/><Relationship Id="rId5" Type="http://schemas.openxmlformats.org/officeDocument/2006/relationships/image" Target="../media/image30.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4"/><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4.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4.png"/><Relationship Id="rId5" Type="http://schemas.openxmlformats.org/officeDocument/2006/relationships/image" Target="../media/image59.jpe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27df38aa01c_1_2328"/>
          <p:cNvPicPr preferRelativeResize="0"/>
          <p:nvPr/>
        </p:nvPicPr>
        <p:blipFill rotWithShape="1">
          <a:blip r:embed="rId3">
            <a:alphaModFix/>
          </a:blip>
          <a:srcRect/>
          <a:stretch/>
        </p:blipFill>
        <p:spPr>
          <a:xfrm>
            <a:off x="0" y="1"/>
            <a:ext cx="12192000" cy="6858001"/>
          </a:xfrm>
          <a:prstGeom prst="rect">
            <a:avLst/>
          </a:prstGeom>
          <a:noFill/>
          <a:ln>
            <a:noFill/>
          </a:ln>
        </p:spPr>
      </p:pic>
      <p:pic>
        <p:nvPicPr>
          <p:cNvPr id="229" name="Google Shape;229;g27df38aa01c_1_2328"/>
          <p:cNvPicPr preferRelativeResize="0"/>
          <p:nvPr/>
        </p:nvPicPr>
        <p:blipFill rotWithShape="1">
          <a:blip r:embed="rId4">
            <a:alphaModFix/>
          </a:blip>
          <a:srcRect/>
          <a:stretch/>
        </p:blipFill>
        <p:spPr>
          <a:xfrm>
            <a:off x="381253" y="2322433"/>
            <a:ext cx="2111925" cy="2111925"/>
          </a:xfrm>
          <a:prstGeom prst="rect">
            <a:avLst/>
          </a:prstGeom>
          <a:noFill/>
          <a:ln>
            <a:noFill/>
          </a:ln>
        </p:spPr>
      </p:pic>
      <p:sp>
        <p:nvSpPr>
          <p:cNvPr id="230" name="Google Shape;230;g27df38aa01c_1_2328"/>
          <p:cNvSpPr txBox="1">
            <a:spLocks noGrp="1"/>
          </p:cNvSpPr>
          <p:nvPr>
            <p:ph type="subTitle" idx="1"/>
          </p:nvPr>
        </p:nvSpPr>
        <p:spPr>
          <a:xfrm>
            <a:off x="2874431" y="2322433"/>
            <a:ext cx="7986018" cy="2111925"/>
          </a:xfrm>
          <a:prstGeom prst="rect">
            <a:avLst/>
          </a:prstGeom>
          <a:noFill/>
          <a:ln>
            <a:noFill/>
          </a:ln>
        </p:spPr>
        <p:txBody>
          <a:bodyPr spcFirstLastPara="1" vert="horz" wrap="square" lIns="91425" tIns="45700" rIns="91425" bIns="45700" rtlCol="0" anchor="t" anchorCtr="0">
            <a:noAutofit/>
          </a:bodyPr>
          <a:lstStyle/>
          <a:p>
            <a:pPr algn="l">
              <a:spcBef>
                <a:spcPts val="0"/>
              </a:spcBef>
              <a:buClr>
                <a:schemeClr val="lt1"/>
              </a:buClr>
              <a:buSzPts val="4400"/>
            </a:pPr>
            <a:r>
              <a:rPr lang="it-IT" sz="4400" b="1" dirty="0">
                <a:solidFill>
                  <a:schemeClr val="lt1"/>
                </a:solidFill>
                <a:latin typeface="Source Sans Pro"/>
                <a:ea typeface="Source Sans Pro"/>
                <a:cs typeface="Source Sans Pro"/>
                <a:sym typeface="Source Sans Pro"/>
              </a:rPr>
              <a:t>Sviluppare e ottimizzare i migliori ecosistemi digitali per il turismo rendendoli universalmente accessibili. </a:t>
            </a:r>
          </a:p>
        </p:txBody>
      </p:sp>
      <p:pic>
        <p:nvPicPr>
          <p:cNvPr id="5" name="Immagine 4" descr="Immagine che contiene testo, Carattere, logo, Elementi grafici&#10;&#10;Descrizione generata automaticamente">
            <a:extLst>
              <a:ext uri="{FF2B5EF4-FFF2-40B4-BE49-F238E27FC236}">
                <a16:creationId xmlns:a16="http://schemas.microsoft.com/office/drawing/2014/main" id="{8A2BC647-916D-A123-108A-9971EB401043}"/>
              </a:ext>
            </a:extLst>
          </p:cNvPr>
          <p:cNvPicPr>
            <a:picLocks noChangeAspect="1"/>
          </p:cNvPicPr>
          <p:nvPr/>
        </p:nvPicPr>
        <p:blipFill>
          <a:blip r:embed="rId5">
            <a:extLst>
              <a:ext uri="{28A0092B-C50C-407E-A947-70E740481C1C}">
                <a14:useLocalDpi xmlns:a14="http://schemas.microsoft.com/office/drawing/2010/main" val="0"/>
              </a:ext>
            </a:extLst>
          </a:blip>
          <a:srcRect l="14550" t="30701" r="16935" b="51219"/>
          <a:stretch/>
        </p:blipFill>
        <p:spPr>
          <a:xfrm>
            <a:off x="4079066" y="449674"/>
            <a:ext cx="4033868" cy="106449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7"/>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10</a:t>
            </a:fld>
            <a:endParaRPr/>
          </a:p>
        </p:txBody>
      </p:sp>
      <p:sp>
        <p:nvSpPr>
          <p:cNvPr id="765" name="Google Shape;765;p17"/>
          <p:cNvSpPr txBox="1">
            <a:spLocks noGrp="1"/>
          </p:cNvSpPr>
          <p:nvPr>
            <p:ph type="body" idx="2"/>
          </p:nvPr>
        </p:nvSpPr>
        <p:spPr>
          <a:xfrm rot="-5400000">
            <a:off x="-319349" y="2926757"/>
            <a:ext cx="2109300" cy="324300"/>
          </a:xfrm>
          <a:prstGeom prst="rect">
            <a:avLst/>
          </a:prstGeom>
          <a:noFill/>
          <a:ln>
            <a:noFill/>
          </a:ln>
        </p:spPr>
        <p:txBody>
          <a:bodyPr spcFirstLastPara="1" vert="horz" wrap="square" lIns="91425" tIns="45700" rIns="91425" bIns="45700" rtlCol="0" anchor="t" anchorCtr="0">
            <a:noAutofit/>
          </a:bodyPr>
          <a:lstStyle/>
          <a:p>
            <a:pPr marL="0" indent="0"/>
            <a:r>
              <a:rPr lang="it-IT" dirty="0"/>
              <a:t>Open Rosetta</a:t>
            </a:r>
            <a:endParaRPr dirty="0"/>
          </a:p>
        </p:txBody>
      </p:sp>
      <p:sp>
        <p:nvSpPr>
          <p:cNvPr id="766" name="Google Shape;766;p17"/>
          <p:cNvSpPr txBox="1">
            <a:spLocks noGrp="1"/>
          </p:cNvSpPr>
          <p:nvPr>
            <p:ph type="sldNum" idx="3"/>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10</a:t>
            </a:fld>
            <a:endParaRPr/>
          </a:p>
        </p:txBody>
      </p:sp>
      <p:sp>
        <p:nvSpPr>
          <p:cNvPr id="767" name="Google Shape;767;p17"/>
          <p:cNvSpPr txBox="1">
            <a:spLocks noGrp="1"/>
          </p:cNvSpPr>
          <p:nvPr>
            <p:ph type="title"/>
          </p:nvPr>
        </p:nvSpPr>
        <p:spPr>
          <a:xfrm>
            <a:off x="1615125" y="948225"/>
            <a:ext cx="9361500" cy="940200"/>
          </a:xfrm>
          <a:prstGeom prst="rect">
            <a:avLst/>
          </a:prstGeom>
          <a:noFill/>
          <a:ln>
            <a:noFill/>
          </a:ln>
        </p:spPr>
        <p:txBody>
          <a:bodyPr spcFirstLastPara="1" vert="horz" wrap="square" lIns="91425" tIns="45700" rIns="91425" bIns="45700" rtlCol="0" anchor="t" anchorCtr="0">
            <a:normAutofit/>
          </a:bodyPr>
          <a:lstStyle/>
          <a:p>
            <a:pPr>
              <a:buSzPct val="113475"/>
            </a:pPr>
            <a:r>
              <a:rPr lang="it-IT" sz="4700" dirty="0"/>
              <a:t>Operatività attuale</a:t>
            </a:r>
            <a:endParaRPr sz="4700" dirty="0"/>
          </a:p>
        </p:txBody>
      </p:sp>
      <p:pic>
        <p:nvPicPr>
          <p:cNvPr id="5" name="RicercaFotoGoogleDrive">
            <a:hlinkClick r:id="" action="ppaction://media"/>
            <a:extLst>
              <a:ext uri="{FF2B5EF4-FFF2-40B4-BE49-F238E27FC236}">
                <a16:creationId xmlns:a16="http://schemas.microsoft.com/office/drawing/2014/main" id="{4F91199B-FCBB-72DF-4405-4E4A7717F2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3532" y="1616075"/>
            <a:ext cx="5273675" cy="5241925"/>
          </a:xfrm>
          <a:prstGeom prst="rect">
            <a:avLst/>
          </a:prstGeom>
        </p:spPr>
      </p:pic>
    </p:spTree>
    <p:extLst>
      <p:ext uri="{BB962C8B-B14F-4D97-AF65-F5344CB8AC3E}">
        <p14:creationId xmlns:p14="http://schemas.microsoft.com/office/powerpoint/2010/main" val="30664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3B20C1-E96C-CB37-B561-054112C07701}"/>
              </a:ext>
            </a:extLst>
          </p:cNvPr>
          <p:cNvPicPr>
            <a:picLocks noChangeAspect="1"/>
          </p:cNvPicPr>
          <p:nvPr/>
        </p:nvPicPr>
        <p:blipFill>
          <a:blip r:embed="rId4"/>
          <a:stretch>
            <a:fillRect/>
          </a:stretch>
        </p:blipFill>
        <p:spPr>
          <a:xfrm>
            <a:off x="0" y="0"/>
            <a:ext cx="12158663" cy="490538"/>
          </a:xfrm>
          <a:prstGeom prst="rect">
            <a:avLst/>
          </a:prstGeom>
        </p:spPr>
      </p:pic>
      <p:pic>
        <p:nvPicPr>
          <p:cNvPr id="6" name="RicercaBici">
            <a:hlinkClick r:id="" action="ppaction://media"/>
            <a:extLst>
              <a:ext uri="{FF2B5EF4-FFF2-40B4-BE49-F238E27FC236}">
                <a16:creationId xmlns:a16="http://schemas.microsoft.com/office/drawing/2014/main" id="{B62F62A9-7C83-291E-8ACF-98F573F852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744" y="490538"/>
            <a:ext cx="12153256" cy="5117161"/>
          </a:xfrm>
          <a:prstGeom prst="rect">
            <a:avLst/>
          </a:prstGeom>
        </p:spPr>
      </p:pic>
      <p:pic>
        <p:nvPicPr>
          <p:cNvPr id="2" name="Immagine 1">
            <a:extLst>
              <a:ext uri="{FF2B5EF4-FFF2-40B4-BE49-F238E27FC236}">
                <a16:creationId xmlns:a16="http://schemas.microsoft.com/office/drawing/2014/main" id="{0286C308-5DF4-223D-7561-ABD6E109BE28}"/>
              </a:ext>
            </a:extLst>
          </p:cNvPr>
          <p:cNvPicPr>
            <a:picLocks noChangeAspect="1"/>
          </p:cNvPicPr>
          <p:nvPr/>
        </p:nvPicPr>
        <p:blipFill>
          <a:blip r:embed="rId6"/>
          <a:stretch>
            <a:fillRect/>
          </a:stretch>
        </p:blipFill>
        <p:spPr>
          <a:xfrm>
            <a:off x="0" y="20097"/>
            <a:ext cx="12192000" cy="437103"/>
          </a:xfrm>
          <a:prstGeom prst="rect">
            <a:avLst/>
          </a:prstGeom>
        </p:spPr>
      </p:pic>
    </p:spTree>
    <p:extLst>
      <p:ext uri="{BB962C8B-B14F-4D97-AF65-F5344CB8AC3E}">
        <p14:creationId xmlns:p14="http://schemas.microsoft.com/office/powerpoint/2010/main" val="12714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10" name="Immagine 9">
            <a:extLst>
              <a:ext uri="{FF2B5EF4-FFF2-40B4-BE49-F238E27FC236}">
                <a16:creationId xmlns:a16="http://schemas.microsoft.com/office/drawing/2014/main" id="{B84097DD-FE18-FEEA-CADC-5EDBF3C2CB05}"/>
              </a:ext>
            </a:extLst>
          </p:cNvPr>
          <p:cNvPicPr>
            <a:picLocks noChangeAspect="1"/>
          </p:cNvPicPr>
          <p:nvPr/>
        </p:nvPicPr>
        <p:blipFill>
          <a:blip r:embed="rId3"/>
          <a:stretch>
            <a:fillRect/>
          </a:stretch>
        </p:blipFill>
        <p:spPr>
          <a:xfrm>
            <a:off x="9330" y="-1210860"/>
            <a:ext cx="12182670" cy="8121779"/>
          </a:xfrm>
          <a:prstGeom prst="rect">
            <a:avLst/>
          </a:prstGeom>
        </p:spPr>
      </p:pic>
      <p:sp>
        <p:nvSpPr>
          <p:cNvPr id="921" name="Google Shape;921;g1cd189eaac3_0_18"/>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12</a:t>
            </a:fld>
            <a:endParaRPr/>
          </a:p>
        </p:txBody>
      </p:sp>
      <p:sp>
        <p:nvSpPr>
          <p:cNvPr id="922" name="Google Shape;922;g1cd189eaac3_0_18"/>
          <p:cNvSpPr txBox="1">
            <a:spLocks noGrp="1"/>
          </p:cNvSpPr>
          <p:nvPr>
            <p:ph type="body" idx="2"/>
          </p:nvPr>
        </p:nvSpPr>
        <p:spPr>
          <a:xfrm rot="-5400000">
            <a:off x="-319349" y="2926757"/>
            <a:ext cx="2109300" cy="324300"/>
          </a:xfrm>
          <a:prstGeom prst="rect">
            <a:avLst/>
          </a:prstGeom>
          <a:noFill/>
          <a:ln>
            <a:noFill/>
          </a:ln>
        </p:spPr>
        <p:txBody>
          <a:bodyPr spcFirstLastPara="1" vert="horz" wrap="square" lIns="91425" tIns="45700" rIns="91425" bIns="45700" rtlCol="0" anchor="t" anchorCtr="0">
            <a:noAutofit/>
          </a:bodyPr>
          <a:lstStyle/>
          <a:p>
            <a:pPr marL="0" indent="0">
              <a:buClr>
                <a:schemeClr val="dk1"/>
              </a:buClr>
            </a:pPr>
            <a:r>
              <a:rPr lang="it-IT" dirty="0">
                <a:solidFill>
                  <a:schemeClr val="accent3"/>
                </a:solidFill>
              </a:rPr>
              <a:t>Open Rosetta</a:t>
            </a:r>
            <a:endParaRPr dirty="0">
              <a:solidFill>
                <a:schemeClr val="accent3"/>
              </a:solidFill>
            </a:endParaRPr>
          </a:p>
          <a:p>
            <a:pPr marL="0" indent="0"/>
            <a:endParaRPr dirty="0"/>
          </a:p>
        </p:txBody>
      </p:sp>
      <p:sp>
        <p:nvSpPr>
          <p:cNvPr id="923" name="Google Shape;923;g1cd189eaac3_0_18"/>
          <p:cNvSpPr txBox="1">
            <a:spLocks noGrp="1"/>
          </p:cNvSpPr>
          <p:nvPr>
            <p:ph type="sldNum" idx="3"/>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12</a:t>
            </a:fld>
            <a:endParaRPr/>
          </a:p>
        </p:txBody>
      </p:sp>
      <p:sp>
        <p:nvSpPr>
          <p:cNvPr id="9" name="Google Shape;360;g21dc937b1db_0_276">
            <a:extLst>
              <a:ext uri="{FF2B5EF4-FFF2-40B4-BE49-F238E27FC236}">
                <a16:creationId xmlns:a16="http://schemas.microsoft.com/office/drawing/2014/main" id="{C38C6739-60DE-4DBF-8205-BA49D19898F2}"/>
              </a:ext>
            </a:extLst>
          </p:cNvPr>
          <p:cNvSpPr txBox="1">
            <a:spLocks noGrp="1"/>
          </p:cNvSpPr>
          <p:nvPr>
            <p:ph type="title"/>
          </p:nvPr>
        </p:nvSpPr>
        <p:spPr>
          <a:xfrm>
            <a:off x="3477683" y="1874238"/>
            <a:ext cx="5236634" cy="2791068"/>
          </a:xfrm>
          <a:prstGeom prst="rect">
            <a:avLst/>
          </a:prstGeom>
          <a:noFill/>
          <a:ln>
            <a:noFill/>
          </a:ln>
        </p:spPr>
        <p:txBody>
          <a:bodyPr spcFirstLastPara="1" vert="horz" wrap="square" lIns="91425" tIns="45700" rIns="91425" bIns="45700" rtlCol="0" anchor="ctr" anchorCtr="0">
            <a:noAutofit/>
          </a:bodyPr>
          <a:lstStyle/>
          <a:p>
            <a:pPr algn="ctr">
              <a:lnSpc>
                <a:spcPct val="100000"/>
              </a:lnSpc>
              <a:buClr>
                <a:srgbClr val="0073C2"/>
              </a:buClr>
              <a:buSzPts val="5400"/>
            </a:pPr>
            <a:r>
              <a:rPr lang="it-IT" sz="5000" dirty="0"/>
              <a:t>Scenario:</a:t>
            </a:r>
            <a:endParaRPr sz="5000" dirty="0"/>
          </a:p>
          <a:p>
            <a:pPr>
              <a:lnSpc>
                <a:spcPct val="100000"/>
              </a:lnSpc>
              <a:buSzPts val="1100"/>
            </a:pPr>
            <a:r>
              <a:rPr lang="it-IT" sz="2900" dirty="0">
                <a:solidFill>
                  <a:srgbClr val="0073C2"/>
                </a:solidFill>
              </a:rPr>
              <a:t>Scrivere un post per promuovere l’hotel in occasione della raccolta dei tulipani.</a:t>
            </a:r>
            <a:endParaRPr sz="5000" dirty="0">
              <a:solidFill>
                <a:srgbClr val="0073C2"/>
              </a:solidFill>
            </a:endParaRPr>
          </a:p>
        </p:txBody>
      </p:sp>
    </p:spTree>
    <p:extLst>
      <p:ext uri="{BB962C8B-B14F-4D97-AF65-F5344CB8AC3E}">
        <p14:creationId xmlns:p14="http://schemas.microsoft.com/office/powerpoint/2010/main" val="1235339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4C3C0584-BC06-A57B-0994-6E8DFFF67AFD}"/>
            </a:ext>
          </a:extLst>
        </p:cNvPr>
        <p:cNvGrpSpPr/>
        <p:nvPr/>
      </p:nvGrpSpPr>
      <p:grpSpPr>
        <a:xfrm>
          <a:off x="0" y="0"/>
          <a:ext cx="0" cy="0"/>
          <a:chOff x="0" y="0"/>
          <a:chExt cx="0" cy="0"/>
        </a:xfrm>
      </p:grpSpPr>
      <p:sp>
        <p:nvSpPr>
          <p:cNvPr id="3" name="Google Shape;411;g28ebcb1374a_0_428">
            <a:extLst>
              <a:ext uri="{FF2B5EF4-FFF2-40B4-BE49-F238E27FC236}">
                <a16:creationId xmlns:a16="http://schemas.microsoft.com/office/drawing/2014/main" id="{57CF64F7-5F11-C324-EAFB-B256B467F306}"/>
              </a:ext>
            </a:extLst>
          </p:cNvPr>
          <p:cNvSpPr txBox="1"/>
          <p:nvPr/>
        </p:nvSpPr>
        <p:spPr>
          <a:xfrm>
            <a:off x="1" y="442938"/>
            <a:ext cx="5223587" cy="590891"/>
          </a:xfrm>
          <a:prstGeom prst="rect">
            <a:avLst/>
          </a:prstGeom>
          <a:noFill/>
          <a:ln>
            <a:noFill/>
          </a:ln>
        </p:spPr>
        <p:txBody>
          <a:bodyPr spcFirstLastPara="1" wrap="square" lIns="91425" tIns="45700" rIns="91425" bIns="45700" anchor="t" anchorCtr="0">
            <a:spAutoFit/>
          </a:bodyPr>
          <a:lstStyle/>
          <a:p>
            <a:pPr algn="ctr">
              <a:lnSpc>
                <a:spcPct val="90000"/>
              </a:lnSpc>
            </a:pPr>
            <a:r>
              <a:rPr lang="it-IT" sz="3600" dirty="0">
                <a:solidFill>
                  <a:srgbClr val="0073C2"/>
                </a:solidFill>
              </a:rPr>
              <a:t>Perché è importante</a:t>
            </a:r>
            <a:endParaRPr sz="3600" b="1" dirty="0">
              <a:solidFill>
                <a:srgbClr val="E73441"/>
              </a:solidFill>
              <a:latin typeface="Oswald"/>
              <a:ea typeface="Oswald"/>
              <a:cs typeface="Oswald"/>
              <a:sym typeface="Oswald"/>
            </a:endParaRPr>
          </a:p>
        </p:txBody>
      </p:sp>
      <p:sp>
        <p:nvSpPr>
          <p:cNvPr id="5" name="CasellaDiTesto 4">
            <a:extLst>
              <a:ext uri="{FF2B5EF4-FFF2-40B4-BE49-F238E27FC236}">
                <a16:creationId xmlns:a16="http://schemas.microsoft.com/office/drawing/2014/main" id="{5ACE5873-806C-40C7-2A21-091D454887DD}"/>
              </a:ext>
            </a:extLst>
          </p:cNvPr>
          <p:cNvSpPr txBox="1"/>
          <p:nvPr/>
        </p:nvSpPr>
        <p:spPr>
          <a:xfrm>
            <a:off x="193610" y="1225430"/>
            <a:ext cx="5029978" cy="1754326"/>
          </a:xfrm>
          <a:prstGeom prst="rect">
            <a:avLst/>
          </a:prstGeom>
          <a:noFill/>
        </p:spPr>
        <p:txBody>
          <a:bodyPr wrap="square">
            <a:spAutoFit/>
          </a:bodyPr>
          <a:lstStyle/>
          <a:p>
            <a:r>
              <a:rPr lang="it-IT" b="1" dirty="0">
                <a:solidFill>
                  <a:srgbClr val="3D549E"/>
                </a:solidFill>
              </a:rPr>
              <a:t>Un pretesto per prenotare</a:t>
            </a:r>
          </a:p>
          <a:p>
            <a:r>
              <a:rPr lang="it-IT" dirty="0"/>
              <a:t>Con OpenRosetta.ai rielabori alla velocità della luce gli eventi della tua destinazione, inserendo sistematicamente </a:t>
            </a:r>
            <a:r>
              <a:rPr lang="it-IT" b="1" dirty="0">
                <a:solidFill>
                  <a:srgbClr val="3D549E"/>
                </a:solidFill>
              </a:rPr>
              <a:t>l’invito a prenotare la tua struttura. </a:t>
            </a:r>
          </a:p>
          <a:p>
            <a:r>
              <a:rPr lang="it-IT" dirty="0"/>
              <a:t>Diventerai il protagonista della tua destinazione.</a:t>
            </a:r>
          </a:p>
        </p:txBody>
      </p:sp>
      <p:sp>
        <p:nvSpPr>
          <p:cNvPr id="8" name="CasellaDiTesto 7">
            <a:extLst>
              <a:ext uri="{FF2B5EF4-FFF2-40B4-BE49-F238E27FC236}">
                <a16:creationId xmlns:a16="http://schemas.microsoft.com/office/drawing/2014/main" id="{EEC017B6-3EED-C999-7F2B-2B641586DEF7}"/>
              </a:ext>
            </a:extLst>
          </p:cNvPr>
          <p:cNvSpPr txBox="1"/>
          <p:nvPr/>
        </p:nvSpPr>
        <p:spPr>
          <a:xfrm>
            <a:off x="193609" y="3123886"/>
            <a:ext cx="5029977" cy="1754326"/>
          </a:xfrm>
          <a:prstGeom prst="rect">
            <a:avLst/>
          </a:prstGeom>
          <a:noFill/>
        </p:spPr>
        <p:txBody>
          <a:bodyPr wrap="square">
            <a:spAutoFit/>
          </a:bodyPr>
          <a:lstStyle/>
          <a:p>
            <a:pPr algn="l"/>
            <a:r>
              <a:rPr lang="it-IT" b="1" i="0" dirty="0">
                <a:solidFill>
                  <a:srgbClr val="3D549E"/>
                </a:solidFill>
                <a:effectLst/>
                <a:highlight>
                  <a:srgbClr val="FFFFFF"/>
                </a:highlight>
                <a:latin typeface="var( --e-global-typography-primary-font-family )"/>
              </a:rPr>
              <a:t>Grande visibilità</a:t>
            </a:r>
          </a:p>
          <a:p>
            <a:pPr algn="l"/>
            <a:r>
              <a:rPr lang="it-IT" b="0" i="0" dirty="0">
                <a:effectLst/>
                <a:highlight>
                  <a:srgbClr val="FFFFFF"/>
                </a:highlight>
                <a:latin typeface="var( --e-global-typography-text-font-family )"/>
              </a:rPr>
              <a:t>Comunicare costantemente con i tuoi ospiti ti garantisce una grande visibilità sui canali social, tramite le newsletter, tramite il tuo blog, aumentando la tua visibilità sui motori di ricerca per </a:t>
            </a:r>
            <a:r>
              <a:rPr lang="it-IT" b="1" i="0" dirty="0">
                <a:solidFill>
                  <a:srgbClr val="3D549E"/>
                </a:solidFill>
                <a:effectLst/>
                <a:highlight>
                  <a:srgbClr val="FFFFFF"/>
                </a:highlight>
                <a:latin typeface="var( --e-global-typography-text-font-family )"/>
              </a:rPr>
              <a:t>diventare il #1 della tua destinazione</a:t>
            </a:r>
          </a:p>
        </p:txBody>
      </p:sp>
      <p:sp>
        <p:nvSpPr>
          <p:cNvPr id="12" name="CasellaDiTesto 11">
            <a:extLst>
              <a:ext uri="{FF2B5EF4-FFF2-40B4-BE49-F238E27FC236}">
                <a16:creationId xmlns:a16="http://schemas.microsoft.com/office/drawing/2014/main" id="{2304F5A2-2BF3-F7CE-E673-420550608988}"/>
              </a:ext>
            </a:extLst>
          </p:cNvPr>
          <p:cNvSpPr txBox="1"/>
          <p:nvPr/>
        </p:nvSpPr>
        <p:spPr>
          <a:xfrm>
            <a:off x="193609" y="5069813"/>
            <a:ext cx="4779607" cy="1754326"/>
          </a:xfrm>
          <a:prstGeom prst="rect">
            <a:avLst/>
          </a:prstGeom>
          <a:noFill/>
        </p:spPr>
        <p:txBody>
          <a:bodyPr wrap="square">
            <a:spAutoFit/>
          </a:bodyPr>
          <a:lstStyle/>
          <a:p>
            <a:r>
              <a:rPr lang="it-IT" dirty="0">
                <a:highlight>
                  <a:srgbClr val="FFFFFF"/>
                </a:highlight>
                <a:latin typeface="var( --e-global-typography-text-font-family )"/>
              </a:rPr>
              <a:t>OpenRosetta.ai è integrato con qualsiasi sito web o DMS che presenta delle informazioni turistiche sulla tua destinazione.</a:t>
            </a:r>
            <a:br>
              <a:rPr lang="it-IT" dirty="0">
                <a:highlight>
                  <a:srgbClr val="FFFFFF"/>
                </a:highlight>
                <a:latin typeface="var( --e-global-typography-text-font-family )"/>
              </a:rPr>
            </a:br>
            <a:r>
              <a:rPr lang="it-IT" dirty="0">
                <a:highlight>
                  <a:srgbClr val="FFFFFF"/>
                </a:highlight>
                <a:latin typeface="var( --e-global-typography-text-font-family )"/>
              </a:rPr>
              <a:t>Basta fare </a:t>
            </a:r>
            <a:r>
              <a:rPr lang="it-IT" b="1" dirty="0">
                <a:solidFill>
                  <a:srgbClr val="3D549E"/>
                </a:solidFill>
                <a:highlight>
                  <a:srgbClr val="FFFFFF"/>
                </a:highlight>
                <a:latin typeface="var( --e-global-typography-text-font-family )"/>
              </a:rPr>
              <a:t>due click </a:t>
            </a:r>
            <a:r>
              <a:rPr lang="it-IT" dirty="0">
                <a:highlight>
                  <a:srgbClr val="FFFFFF"/>
                </a:highlight>
                <a:latin typeface="var( --e-global-typography-text-font-family )"/>
              </a:rPr>
              <a:t>per generare un fantastico testo che esalti la tua struttura in relazione al territorio.</a:t>
            </a:r>
          </a:p>
        </p:txBody>
      </p:sp>
      <p:pic>
        <p:nvPicPr>
          <p:cNvPr id="1028" name="Picture 4" descr="un posto sui social che aumenta le vendite di un hotel">
            <a:extLst>
              <a:ext uri="{FF2B5EF4-FFF2-40B4-BE49-F238E27FC236}">
                <a16:creationId xmlns:a16="http://schemas.microsoft.com/office/drawing/2014/main" id="{AA6485B3-1CF8-6AD7-36E0-B4995112F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9"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12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4C3C0584-BC06-A57B-0994-6E8DFFF67AFD}"/>
            </a:ext>
          </a:extLst>
        </p:cNvPr>
        <p:cNvGrpSpPr/>
        <p:nvPr/>
      </p:nvGrpSpPr>
      <p:grpSpPr>
        <a:xfrm>
          <a:off x="0" y="0"/>
          <a:ext cx="0" cy="0"/>
          <a:chOff x="0" y="0"/>
          <a:chExt cx="0" cy="0"/>
        </a:xfrm>
      </p:grpSpPr>
      <p:pic>
        <p:nvPicPr>
          <p:cNvPr id="716" name="Google Shape;716;g28ebcb1374a_0_632">
            <a:extLst>
              <a:ext uri="{FF2B5EF4-FFF2-40B4-BE49-F238E27FC236}">
                <a16:creationId xmlns:a16="http://schemas.microsoft.com/office/drawing/2014/main" id="{D44D6303-64C0-058B-55C4-A0B490733135}"/>
              </a:ext>
            </a:extLst>
          </p:cNvPr>
          <p:cNvPicPr preferRelativeResize="0"/>
          <p:nvPr/>
        </p:nvPicPr>
        <p:blipFill>
          <a:blip r:embed="rId3">
            <a:alphaModFix/>
          </a:blip>
          <a:stretch>
            <a:fillRect/>
          </a:stretch>
        </p:blipFill>
        <p:spPr>
          <a:xfrm>
            <a:off x="10712906" y="6049218"/>
            <a:ext cx="991475" cy="482495"/>
          </a:xfrm>
          <a:prstGeom prst="rect">
            <a:avLst/>
          </a:prstGeom>
          <a:noFill/>
          <a:ln>
            <a:noFill/>
          </a:ln>
        </p:spPr>
      </p:pic>
      <p:sp>
        <p:nvSpPr>
          <p:cNvPr id="3" name="Google Shape;411;g28ebcb1374a_0_428">
            <a:extLst>
              <a:ext uri="{FF2B5EF4-FFF2-40B4-BE49-F238E27FC236}">
                <a16:creationId xmlns:a16="http://schemas.microsoft.com/office/drawing/2014/main" id="{57CF64F7-5F11-C324-EAFB-B256B467F306}"/>
              </a:ext>
            </a:extLst>
          </p:cNvPr>
          <p:cNvSpPr txBox="1"/>
          <p:nvPr/>
        </p:nvSpPr>
        <p:spPr>
          <a:xfrm>
            <a:off x="1" y="442938"/>
            <a:ext cx="5918662" cy="840190"/>
          </a:xfrm>
          <a:prstGeom prst="rect">
            <a:avLst/>
          </a:prstGeom>
          <a:noFill/>
          <a:ln>
            <a:noFill/>
          </a:ln>
        </p:spPr>
        <p:txBody>
          <a:bodyPr spcFirstLastPara="1" wrap="square" lIns="91425" tIns="45700" rIns="91425" bIns="45700" anchor="t" anchorCtr="0">
            <a:spAutoFit/>
          </a:bodyPr>
          <a:lstStyle/>
          <a:p>
            <a:pPr algn="ctr">
              <a:lnSpc>
                <a:spcPct val="90000"/>
              </a:lnSpc>
            </a:pPr>
            <a:r>
              <a:rPr lang="it-IT" sz="5400" b="1" dirty="0">
                <a:solidFill>
                  <a:srgbClr val="E73441"/>
                </a:solidFill>
                <a:latin typeface="Oswald"/>
                <a:ea typeface="Oswald"/>
                <a:cs typeface="Oswald"/>
                <a:sym typeface="Oswald"/>
              </a:rPr>
              <a:t>2023</a:t>
            </a:r>
            <a:endParaRPr sz="5400" b="1" dirty="0">
              <a:solidFill>
                <a:srgbClr val="E73441"/>
              </a:solidFill>
              <a:latin typeface="Oswald"/>
              <a:ea typeface="Oswald"/>
              <a:cs typeface="Oswald"/>
              <a:sym typeface="Oswald"/>
            </a:endParaRPr>
          </a:p>
        </p:txBody>
      </p:sp>
      <p:pic>
        <p:nvPicPr>
          <p:cNvPr id="1026" name="Picture 2" descr="receptionist di un campeggio concentrata davanti ad un foglio bianco">
            <a:extLst>
              <a:ext uri="{FF2B5EF4-FFF2-40B4-BE49-F238E27FC236}">
                <a16:creationId xmlns:a16="http://schemas.microsoft.com/office/drawing/2014/main" id="{3942AE2F-F567-AF51-4CCE-6DB5EAB9C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66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FFBD282-FA7B-7E50-4163-1064021EF1D3}"/>
              </a:ext>
            </a:extLst>
          </p:cNvPr>
          <p:cNvSpPr txBox="1"/>
          <p:nvPr/>
        </p:nvSpPr>
        <p:spPr>
          <a:xfrm>
            <a:off x="0" y="1386403"/>
            <a:ext cx="5918662" cy="4708981"/>
          </a:xfrm>
          <a:prstGeom prst="rect">
            <a:avLst/>
          </a:prstGeom>
          <a:noFill/>
        </p:spPr>
        <p:txBody>
          <a:bodyPr wrap="square">
            <a:spAutoFit/>
          </a:bodyPr>
          <a:lstStyle/>
          <a:p>
            <a:pPr algn="ctr"/>
            <a:r>
              <a:rPr lang="it-IT" sz="30000" b="1" dirty="0">
                <a:ln w="9525">
                  <a:solidFill>
                    <a:schemeClr val="bg1"/>
                  </a:solidFill>
                  <a:prstDash val="solid"/>
                </a:ln>
                <a:effectLst>
                  <a:outerShdw blurRad="12700" dist="38100" dir="2700000" algn="tl" rotWithShape="0">
                    <a:schemeClr val="bg1">
                      <a:lumMod val="50000"/>
                    </a:schemeClr>
                  </a:outerShdw>
                </a:effectLst>
              </a:rPr>
              <a:t>?</a:t>
            </a:r>
            <a:endParaRPr lang="it-IT" sz="30000" dirty="0"/>
          </a:p>
        </p:txBody>
      </p:sp>
    </p:spTree>
    <p:extLst>
      <p:ext uri="{BB962C8B-B14F-4D97-AF65-F5344CB8AC3E}">
        <p14:creationId xmlns:p14="http://schemas.microsoft.com/office/powerpoint/2010/main" val="227840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3B20C1-E96C-CB37-B561-054112C07701}"/>
              </a:ext>
            </a:extLst>
          </p:cNvPr>
          <p:cNvPicPr>
            <a:picLocks noChangeAspect="1"/>
          </p:cNvPicPr>
          <p:nvPr/>
        </p:nvPicPr>
        <p:blipFill>
          <a:blip r:embed="rId4"/>
          <a:stretch>
            <a:fillRect/>
          </a:stretch>
        </p:blipFill>
        <p:spPr>
          <a:xfrm>
            <a:off x="0" y="0"/>
            <a:ext cx="12158663" cy="490538"/>
          </a:xfrm>
          <a:prstGeom prst="rect">
            <a:avLst/>
          </a:prstGeom>
        </p:spPr>
      </p:pic>
      <p:pic>
        <p:nvPicPr>
          <p:cNvPr id="2" name="Immagine 1">
            <a:extLst>
              <a:ext uri="{FF2B5EF4-FFF2-40B4-BE49-F238E27FC236}">
                <a16:creationId xmlns:a16="http://schemas.microsoft.com/office/drawing/2014/main" id="{0286C308-5DF4-223D-7561-ABD6E109BE28}"/>
              </a:ext>
            </a:extLst>
          </p:cNvPr>
          <p:cNvPicPr>
            <a:picLocks noChangeAspect="1"/>
          </p:cNvPicPr>
          <p:nvPr/>
        </p:nvPicPr>
        <p:blipFill>
          <a:blip r:embed="rId5"/>
          <a:stretch>
            <a:fillRect/>
          </a:stretch>
        </p:blipFill>
        <p:spPr>
          <a:xfrm>
            <a:off x="0" y="20097"/>
            <a:ext cx="12192000" cy="437103"/>
          </a:xfrm>
          <a:prstGeom prst="rect">
            <a:avLst/>
          </a:prstGeom>
        </p:spPr>
      </p:pic>
      <p:pic>
        <p:nvPicPr>
          <p:cNvPr id="8" name="CreazioneTestoTulipani">
            <a:hlinkClick r:id="" action="ppaction://media"/>
            <a:extLst>
              <a:ext uri="{FF2B5EF4-FFF2-40B4-BE49-F238E27FC236}">
                <a16:creationId xmlns:a16="http://schemas.microsoft.com/office/drawing/2014/main" id="{48032B58-A4AD-2A8F-7CD2-C38ECEC4A9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30238"/>
            <a:ext cx="12192000" cy="5595937"/>
          </a:xfrm>
          <a:prstGeom prst="rect">
            <a:avLst/>
          </a:prstGeom>
        </p:spPr>
      </p:pic>
    </p:spTree>
    <p:extLst>
      <p:ext uri="{BB962C8B-B14F-4D97-AF65-F5344CB8AC3E}">
        <p14:creationId xmlns:p14="http://schemas.microsoft.com/office/powerpoint/2010/main" val="15605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3B20C1-E96C-CB37-B561-054112C07701}"/>
              </a:ext>
            </a:extLst>
          </p:cNvPr>
          <p:cNvPicPr>
            <a:picLocks noChangeAspect="1"/>
          </p:cNvPicPr>
          <p:nvPr/>
        </p:nvPicPr>
        <p:blipFill>
          <a:blip r:embed="rId2"/>
          <a:stretch>
            <a:fillRect/>
          </a:stretch>
        </p:blipFill>
        <p:spPr>
          <a:xfrm>
            <a:off x="0" y="0"/>
            <a:ext cx="12158663" cy="490538"/>
          </a:xfrm>
          <a:prstGeom prst="rect">
            <a:avLst/>
          </a:prstGeom>
        </p:spPr>
      </p:pic>
      <p:pic>
        <p:nvPicPr>
          <p:cNvPr id="2" name="Immagine 1">
            <a:extLst>
              <a:ext uri="{FF2B5EF4-FFF2-40B4-BE49-F238E27FC236}">
                <a16:creationId xmlns:a16="http://schemas.microsoft.com/office/drawing/2014/main" id="{0286C308-5DF4-223D-7561-ABD6E109BE28}"/>
              </a:ext>
            </a:extLst>
          </p:cNvPr>
          <p:cNvPicPr>
            <a:picLocks noChangeAspect="1"/>
          </p:cNvPicPr>
          <p:nvPr/>
        </p:nvPicPr>
        <p:blipFill>
          <a:blip r:embed="rId3"/>
          <a:stretch>
            <a:fillRect/>
          </a:stretch>
        </p:blipFill>
        <p:spPr>
          <a:xfrm>
            <a:off x="0" y="20097"/>
            <a:ext cx="12192000" cy="437103"/>
          </a:xfrm>
          <a:prstGeom prst="rect">
            <a:avLst/>
          </a:prstGeom>
        </p:spPr>
      </p:pic>
      <p:pic>
        <p:nvPicPr>
          <p:cNvPr id="7" name="Immagine 6">
            <a:extLst>
              <a:ext uri="{FF2B5EF4-FFF2-40B4-BE49-F238E27FC236}">
                <a16:creationId xmlns:a16="http://schemas.microsoft.com/office/drawing/2014/main" id="{B17FDAF7-72E2-DDE1-93DD-4C478CC8D610}"/>
              </a:ext>
            </a:extLst>
          </p:cNvPr>
          <p:cNvPicPr>
            <a:picLocks noChangeAspect="1"/>
          </p:cNvPicPr>
          <p:nvPr/>
        </p:nvPicPr>
        <p:blipFill>
          <a:blip r:embed="rId4"/>
          <a:stretch>
            <a:fillRect/>
          </a:stretch>
        </p:blipFill>
        <p:spPr>
          <a:xfrm>
            <a:off x="4009734" y="2038058"/>
            <a:ext cx="4172532" cy="3905795"/>
          </a:xfrm>
          <a:prstGeom prst="rect">
            <a:avLst/>
          </a:prstGeom>
        </p:spPr>
      </p:pic>
      <p:pic>
        <p:nvPicPr>
          <p:cNvPr id="8" name="Immagine 7">
            <a:extLst>
              <a:ext uri="{FF2B5EF4-FFF2-40B4-BE49-F238E27FC236}">
                <a16:creationId xmlns:a16="http://schemas.microsoft.com/office/drawing/2014/main" id="{9960C7B2-D864-E93B-C883-3291EF04127C}"/>
              </a:ext>
            </a:extLst>
          </p:cNvPr>
          <p:cNvPicPr>
            <a:picLocks noChangeAspect="1"/>
          </p:cNvPicPr>
          <p:nvPr/>
        </p:nvPicPr>
        <p:blipFill>
          <a:blip r:embed="rId5"/>
          <a:stretch>
            <a:fillRect/>
          </a:stretch>
        </p:blipFill>
        <p:spPr>
          <a:xfrm>
            <a:off x="3993356" y="602310"/>
            <a:ext cx="4171950" cy="1323975"/>
          </a:xfrm>
          <a:prstGeom prst="rect">
            <a:avLst/>
          </a:prstGeom>
        </p:spPr>
      </p:pic>
    </p:spTree>
    <p:extLst>
      <p:ext uri="{BB962C8B-B14F-4D97-AF65-F5344CB8AC3E}">
        <p14:creationId xmlns:p14="http://schemas.microsoft.com/office/powerpoint/2010/main" val="885864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7D224F72-6E5F-D9B1-F473-A1370536E1D6}"/>
            </a:ext>
          </a:extLst>
        </p:cNvPr>
        <p:cNvGrpSpPr/>
        <p:nvPr/>
      </p:nvGrpSpPr>
      <p:grpSpPr>
        <a:xfrm>
          <a:off x="0" y="0"/>
          <a:ext cx="0" cy="0"/>
          <a:chOff x="0" y="0"/>
          <a:chExt cx="0" cy="0"/>
        </a:xfrm>
      </p:grpSpPr>
      <p:sp>
        <p:nvSpPr>
          <p:cNvPr id="5" name="Google Shape;806;p53">
            <a:extLst>
              <a:ext uri="{FF2B5EF4-FFF2-40B4-BE49-F238E27FC236}">
                <a16:creationId xmlns:a16="http://schemas.microsoft.com/office/drawing/2014/main" id="{B30D1369-A6A0-2093-062A-48B18836DEEE}"/>
              </a:ext>
            </a:extLst>
          </p:cNvPr>
          <p:cNvSpPr txBox="1">
            <a:spLocks noGrp="1"/>
          </p:cNvSpPr>
          <p:nvPr>
            <p:ph type="title"/>
          </p:nvPr>
        </p:nvSpPr>
        <p:spPr>
          <a:xfrm>
            <a:off x="374808" y="447315"/>
            <a:ext cx="12074687" cy="940200"/>
          </a:xfrm>
          <a:prstGeom prst="rect">
            <a:avLst/>
          </a:prstGeom>
          <a:noFill/>
          <a:ln>
            <a:noFill/>
          </a:ln>
        </p:spPr>
        <p:txBody>
          <a:bodyPr spcFirstLastPara="1" vert="horz" wrap="square" lIns="91425" tIns="45700" rIns="91425" bIns="45700" rtlCol="0" anchor="t" anchorCtr="0">
            <a:normAutofit/>
          </a:bodyPr>
          <a:lstStyle/>
          <a:p>
            <a:pPr>
              <a:buClr>
                <a:srgbClr val="000000"/>
              </a:buClr>
              <a:buSzPts val="10667"/>
            </a:pPr>
            <a:r>
              <a:rPr lang="it-IT" sz="5400" b="1" dirty="0">
                <a:solidFill>
                  <a:srgbClr val="E73441"/>
                </a:solidFill>
                <a:latin typeface="Oswald"/>
                <a:sym typeface="Source Sans Pro"/>
              </a:rPr>
              <a:t>I testi sono efficaci ?</a:t>
            </a:r>
            <a:endParaRPr sz="5400" b="1" dirty="0">
              <a:solidFill>
                <a:srgbClr val="E73441"/>
              </a:solidFill>
              <a:latin typeface="Oswald"/>
              <a:sym typeface="Source Sans Pro"/>
            </a:endParaRPr>
          </a:p>
        </p:txBody>
      </p:sp>
      <p:sp>
        <p:nvSpPr>
          <p:cNvPr id="7" name="Google Shape;397;g28ebcb1374a_0_955">
            <a:extLst>
              <a:ext uri="{FF2B5EF4-FFF2-40B4-BE49-F238E27FC236}">
                <a16:creationId xmlns:a16="http://schemas.microsoft.com/office/drawing/2014/main" id="{2FF7DC27-19E7-AB7A-603E-9614D6F39CF8}"/>
              </a:ext>
            </a:extLst>
          </p:cNvPr>
          <p:cNvSpPr/>
          <p:nvPr/>
        </p:nvSpPr>
        <p:spPr>
          <a:xfrm>
            <a:off x="1653606" y="1800808"/>
            <a:ext cx="3366264" cy="3741576"/>
          </a:xfrm>
          <a:prstGeom prst="roundRect">
            <a:avLst>
              <a:gd name="adj" fmla="val 16667"/>
            </a:avLst>
          </a:prstGeom>
          <a:solidFill>
            <a:srgbClr val="00B5E5"/>
          </a:solidFill>
          <a:ln w="9525" cap="flat" cmpd="sng">
            <a:solidFill>
              <a:srgbClr val="00B5E5"/>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endParaRPr sz="2000" b="1">
              <a:solidFill>
                <a:srgbClr val="000000"/>
              </a:solidFill>
              <a:latin typeface="Oswald"/>
              <a:ea typeface="Oswald"/>
              <a:cs typeface="Oswald"/>
              <a:sym typeface="Oswald"/>
            </a:endParaRPr>
          </a:p>
        </p:txBody>
      </p:sp>
      <p:sp>
        <p:nvSpPr>
          <p:cNvPr id="8" name="Google Shape;398;g28ebcb1374a_0_955">
            <a:extLst>
              <a:ext uri="{FF2B5EF4-FFF2-40B4-BE49-F238E27FC236}">
                <a16:creationId xmlns:a16="http://schemas.microsoft.com/office/drawing/2014/main" id="{84C5AF30-A253-77F6-B8C4-DBC193024D05}"/>
              </a:ext>
            </a:extLst>
          </p:cNvPr>
          <p:cNvSpPr txBox="1"/>
          <p:nvPr/>
        </p:nvSpPr>
        <p:spPr>
          <a:xfrm>
            <a:off x="1653605" y="1800808"/>
            <a:ext cx="3366264" cy="3672801"/>
          </a:xfrm>
          <a:prstGeom prst="rect">
            <a:avLst/>
          </a:prstGeom>
          <a:noFill/>
          <a:ln>
            <a:noFill/>
          </a:ln>
        </p:spPr>
        <p:txBody>
          <a:bodyPr spcFirstLastPara="1" wrap="square" lIns="91425" tIns="45700" rIns="91425" bIns="45700" anchor="ctr" anchorCtr="0">
            <a:noAutofit/>
          </a:bodyPr>
          <a:lstStyle/>
          <a:p>
            <a:pPr algn="ctr">
              <a:lnSpc>
                <a:spcPct val="115000"/>
              </a:lnSpc>
              <a:spcBef>
                <a:spcPts val="1000"/>
              </a:spcBef>
            </a:pPr>
            <a:r>
              <a:rPr lang="it-IT" sz="3100" b="1" dirty="0">
                <a:solidFill>
                  <a:schemeClr val="lt1"/>
                </a:solidFill>
                <a:latin typeface="Oswald"/>
                <a:ea typeface="Oswald"/>
                <a:cs typeface="Oswald"/>
                <a:sym typeface="Oswald"/>
              </a:rPr>
              <a:t>L’algoritmo viene addestrato dagli autori del libro e sono coerenti con le raccomandazioni del settore travel dell’AINEM.</a:t>
            </a:r>
            <a:endParaRPr sz="3100" b="1" dirty="0">
              <a:solidFill>
                <a:schemeClr val="lt1"/>
              </a:solidFill>
              <a:latin typeface="Oswald"/>
              <a:ea typeface="Oswald"/>
              <a:cs typeface="Oswald"/>
              <a:sym typeface="Oswald"/>
            </a:endParaRPr>
          </a:p>
        </p:txBody>
      </p:sp>
      <p:pic>
        <p:nvPicPr>
          <p:cNvPr id="2050" name="Picture 2" descr="Neuromarketing per il turismo online. Aumenta le tue prenotazioni dirette con un approccio scientifico e data driven">
            <a:extLst>
              <a:ext uri="{FF2B5EF4-FFF2-40B4-BE49-F238E27FC236}">
                <a16:creationId xmlns:a16="http://schemas.microsoft.com/office/drawing/2014/main" id="{4D4AE5C1-A222-8C2E-A492-7DC3DFA36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446" y="447314"/>
            <a:ext cx="4749423" cy="625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845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g28ebcb1374a_0_776"/>
          <p:cNvPicPr preferRelativeResize="0"/>
          <p:nvPr/>
        </p:nvPicPr>
        <p:blipFill rotWithShape="1">
          <a:blip r:embed="rId3">
            <a:alphaModFix/>
          </a:blip>
          <a:srcRect/>
          <a:stretch/>
        </p:blipFill>
        <p:spPr>
          <a:xfrm>
            <a:off x="9330" y="-1210860"/>
            <a:ext cx="12182671" cy="8121779"/>
          </a:xfrm>
          <a:prstGeom prst="rect">
            <a:avLst/>
          </a:prstGeom>
          <a:noFill/>
          <a:ln>
            <a:noFill/>
          </a:ln>
        </p:spPr>
      </p:pic>
      <p:sp>
        <p:nvSpPr>
          <p:cNvPr id="831" name="Google Shape;831;g28ebcb1374a_0_776"/>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pPr>
              <a:buClr>
                <a:srgbClr val="000000"/>
              </a:buClr>
              <a:buSzPts val="1200"/>
            </a:pPr>
            <a:fld id="{00000000-1234-1234-1234-123412341234}" type="slidenum">
              <a:rPr lang="it-IT"/>
              <a:pPr>
                <a:buClr>
                  <a:srgbClr val="000000"/>
                </a:buClr>
                <a:buSzPts val="1200"/>
              </a:pPr>
              <a:t>18</a:t>
            </a:fld>
            <a:endParaRPr/>
          </a:p>
        </p:txBody>
      </p:sp>
      <p:sp>
        <p:nvSpPr>
          <p:cNvPr id="832" name="Google Shape;832;g28ebcb1374a_0_776"/>
          <p:cNvSpPr txBox="1">
            <a:spLocks noGrp="1"/>
          </p:cNvSpPr>
          <p:nvPr>
            <p:ph type="title"/>
          </p:nvPr>
        </p:nvSpPr>
        <p:spPr>
          <a:xfrm>
            <a:off x="3608600" y="1874238"/>
            <a:ext cx="4890000" cy="2791050"/>
          </a:xfrm>
          <a:prstGeom prst="rect">
            <a:avLst/>
          </a:prstGeom>
          <a:noFill/>
          <a:ln>
            <a:noFill/>
          </a:ln>
        </p:spPr>
        <p:txBody>
          <a:bodyPr spcFirstLastPara="1" vert="horz" wrap="square" lIns="91425" tIns="45700" rIns="91425" bIns="45700" rtlCol="0" anchor="ctr" anchorCtr="0">
            <a:noAutofit/>
          </a:bodyPr>
          <a:lstStyle/>
          <a:p>
            <a:pPr algn="ctr">
              <a:lnSpc>
                <a:spcPct val="100000"/>
              </a:lnSpc>
              <a:buClr>
                <a:srgbClr val="0073C2"/>
              </a:buClr>
              <a:buSzPts val="5400"/>
            </a:pPr>
            <a:r>
              <a:rPr lang="it-IT" sz="5000" b="0" dirty="0">
                <a:latin typeface="Oswald Medium"/>
                <a:ea typeface="Oswald Medium"/>
                <a:cs typeface="Oswald Medium"/>
                <a:sym typeface="Oswald Medium"/>
              </a:rPr>
              <a:t>DOMANDA</a:t>
            </a:r>
            <a:endParaRPr sz="5000" b="0" dirty="0">
              <a:latin typeface="Oswald Medium"/>
              <a:ea typeface="Oswald Medium"/>
              <a:cs typeface="Oswald Medium"/>
              <a:sym typeface="Oswald Medium"/>
            </a:endParaRPr>
          </a:p>
          <a:p>
            <a:pPr>
              <a:lnSpc>
                <a:spcPct val="100000"/>
              </a:lnSpc>
              <a:buSzPts val="1100"/>
            </a:pPr>
            <a:r>
              <a:rPr lang="it-IT" sz="2900" b="0" dirty="0">
                <a:solidFill>
                  <a:srgbClr val="E73441"/>
                </a:solidFill>
                <a:latin typeface="Oswald Medium"/>
                <a:ea typeface="Oswald Medium"/>
                <a:cs typeface="Oswald Medium"/>
                <a:sym typeface="Oswald Medium"/>
              </a:rPr>
              <a:t>E le risposte alle recensioni?</a:t>
            </a:r>
            <a:endParaRPr sz="2900" b="0" dirty="0">
              <a:solidFill>
                <a:srgbClr val="E73441"/>
              </a:solidFill>
              <a:latin typeface="Oswald Medium"/>
              <a:ea typeface="Oswald Medium"/>
              <a:cs typeface="Oswald Medium"/>
              <a:sym typeface="Oswald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4C3C0584-BC06-A57B-0994-6E8DFFF67AFD}"/>
            </a:ext>
          </a:extLst>
        </p:cNvPr>
        <p:cNvGrpSpPr/>
        <p:nvPr/>
      </p:nvGrpSpPr>
      <p:grpSpPr>
        <a:xfrm>
          <a:off x="0" y="0"/>
          <a:ext cx="0" cy="0"/>
          <a:chOff x="0" y="0"/>
          <a:chExt cx="0" cy="0"/>
        </a:xfrm>
      </p:grpSpPr>
      <p:sp>
        <p:nvSpPr>
          <p:cNvPr id="3" name="Google Shape;411;g28ebcb1374a_0_428">
            <a:extLst>
              <a:ext uri="{FF2B5EF4-FFF2-40B4-BE49-F238E27FC236}">
                <a16:creationId xmlns:a16="http://schemas.microsoft.com/office/drawing/2014/main" id="{57CF64F7-5F11-C324-EAFB-B256B467F306}"/>
              </a:ext>
            </a:extLst>
          </p:cNvPr>
          <p:cNvSpPr txBox="1"/>
          <p:nvPr/>
        </p:nvSpPr>
        <p:spPr>
          <a:xfrm>
            <a:off x="1" y="442938"/>
            <a:ext cx="5223587" cy="590891"/>
          </a:xfrm>
          <a:prstGeom prst="rect">
            <a:avLst/>
          </a:prstGeom>
          <a:noFill/>
          <a:ln>
            <a:noFill/>
          </a:ln>
        </p:spPr>
        <p:txBody>
          <a:bodyPr spcFirstLastPara="1" wrap="square" lIns="91425" tIns="45700" rIns="91425" bIns="45700" anchor="t" anchorCtr="0">
            <a:spAutoFit/>
          </a:bodyPr>
          <a:lstStyle/>
          <a:p>
            <a:pPr algn="ctr">
              <a:lnSpc>
                <a:spcPct val="90000"/>
              </a:lnSpc>
            </a:pPr>
            <a:r>
              <a:rPr lang="it-IT" sz="3600" dirty="0">
                <a:solidFill>
                  <a:srgbClr val="0073C2"/>
                </a:solidFill>
              </a:rPr>
              <a:t>Perché è importante</a:t>
            </a:r>
            <a:endParaRPr sz="3600" b="1" dirty="0">
              <a:solidFill>
                <a:srgbClr val="E73441"/>
              </a:solidFill>
              <a:latin typeface="Oswald"/>
              <a:ea typeface="Oswald"/>
              <a:cs typeface="Oswald"/>
              <a:sym typeface="Oswald"/>
            </a:endParaRPr>
          </a:p>
        </p:txBody>
      </p:sp>
      <p:pic>
        <p:nvPicPr>
          <p:cNvPr id="2" name="Picture 2" descr="un posto sui social che aumenta le vendite di un hotel">
            <a:extLst>
              <a:ext uri="{FF2B5EF4-FFF2-40B4-BE49-F238E27FC236}">
                <a16:creationId xmlns:a16="http://schemas.microsoft.com/office/drawing/2014/main" id="{4574B89E-2F19-315B-89CD-516B2CF2E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588"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ACE5873-806C-40C7-2A21-091D454887DD}"/>
              </a:ext>
            </a:extLst>
          </p:cNvPr>
          <p:cNvSpPr txBox="1"/>
          <p:nvPr/>
        </p:nvSpPr>
        <p:spPr>
          <a:xfrm>
            <a:off x="193607" y="2335403"/>
            <a:ext cx="5029978" cy="923330"/>
          </a:xfrm>
          <a:prstGeom prst="rect">
            <a:avLst/>
          </a:prstGeom>
          <a:noFill/>
        </p:spPr>
        <p:txBody>
          <a:bodyPr wrap="square">
            <a:spAutoFit/>
          </a:bodyPr>
          <a:lstStyle/>
          <a:p>
            <a:pPr algn="l"/>
            <a:r>
              <a:rPr lang="it-IT" b="1" i="0" dirty="0">
                <a:solidFill>
                  <a:srgbClr val="3D549E"/>
                </a:solidFill>
                <a:effectLst/>
                <a:highlight>
                  <a:srgbClr val="FFFFFF"/>
                </a:highlight>
                <a:latin typeface="var( --e-global-typography-primary-font-family )"/>
              </a:rPr>
              <a:t>Aumenta i </a:t>
            </a:r>
            <a:r>
              <a:rPr lang="it-IT" b="1" i="0" dirty="0" err="1">
                <a:solidFill>
                  <a:srgbClr val="3D549E"/>
                </a:solidFill>
                <a:effectLst/>
                <a:highlight>
                  <a:srgbClr val="FFFFFF"/>
                </a:highlight>
                <a:latin typeface="var( --e-global-typography-primary-font-family )"/>
              </a:rPr>
              <a:t>repeaters</a:t>
            </a:r>
            <a:endParaRPr lang="it-IT" b="1" i="0" dirty="0">
              <a:solidFill>
                <a:srgbClr val="3D549E"/>
              </a:solidFill>
              <a:effectLst/>
              <a:highlight>
                <a:srgbClr val="FFFFFF"/>
              </a:highlight>
              <a:latin typeface="var( --e-global-typography-primary-font-family )"/>
            </a:endParaRPr>
          </a:p>
          <a:p>
            <a:pPr algn="l"/>
            <a:r>
              <a:rPr lang="it-IT" b="0" i="0" dirty="0">
                <a:effectLst/>
                <a:highlight>
                  <a:srgbClr val="FFFFFF"/>
                </a:highlight>
                <a:latin typeface="var( --e-global-typography-text-font-family )"/>
              </a:rPr>
              <a:t>La tua risposta elegante ed elaborata, è la continuazione del rapporto che hai con l’ospite.</a:t>
            </a:r>
          </a:p>
        </p:txBody>
      </p:sp>
      <p:sp>
        <p:nvSpPr>
          <p:cNvPr id="8" name="CasellaDiTesto 7">
            <a:extLst>
              <a:ext uri="{FF2B5EF4-FFF2-40B4-BE49-F238E27FC236}">
                <a16:creationId xmlns:a16="http://schemas.microsoft.com/office/drawing/2014/main" id="{EEC017B6-3EED-C999-7F2B-2B641586DEF7}"/>
              </a:ext>
            </a:extLst>
          </p:cNvPr>
          <p:cNvSpPr txBox="1"/>
          <p:nvPr/>
        </p:nvSpPr>
        <p:spPr>
          <a:xfrm>
            <a:off x="193608" y="3599268"/>
            <a:ext cx="5029977" cy="923330"/>
          </a:xfrm>
          <a:prstGeom prst="rect">
            <a:avLst/>
          </a:prstGeom>
          <a:noFill/>
        </p:spPr>
        <p:txBody>
          <a:bodyPr wrap="square">
            <a:spAutoFit/>
          </a:bodyPr>
          <a:lstStyle/>
          <a:p>
            <a:pPr algn="l"/>
            <a:r>
              <a:rPr lang="it-IT" b="1" i="0" dirty="0">
                <a:solidFill>
                  <a:srgbClr val="3D549E"/>
                </a:solidFill>
                <a:effectLst/>
                <a:highlight>
                  <a:srgbClr val="FFFFFF"/>
                </a:highlight>
                <a:latin typeface="var( --e-global-typography-primary-font-family )"/>
              </a:rPr>
              <a:t>Marketing</a:t>
            </a:r>
          </a:p>
          <a:p>
            <a:pPr algn="l"/>
            <a:r>
              <a:rPr lang="it-IT" b="0" i="0" dirty="0">
                <a:effectLst/>
                <a:highlight>
                  <a:srgbClr val="FFFFFF"/>
                </a:highlight>
                <a:latin typeface="var( --e-global-typography-text-font-family )"/>
              </a:rPr>
              <a:t>Esaltando sistematicamente i tuoi servizi nelle risposte elle recensioni attirerai nuovi ospiti.</a:t>
            </a:r>
          </a:p>
        </p:txBody>
      </p:sp>
      <p:sp>
        <p:nvSpPr>
          <p:cNvPr id="12" name="CasellaDiTesto 11">
            <a:extLst>
              <a:ext uri="{FF2B5EF4-FFF2-40B4-BE49-F238E27FC236}">
                <a16:creationId xmlns:a16="http://schemas.microsoft.com/office/drawing/2014/main" id="{2304F5A2-2BF3-F7CE-E673-420550608988}"/>
              </a:ext>
            </a:extLst>
          </p:cNvPr>
          <p:cNvSpPr txBox="1"/>
          <p:nvPr/>
        </p:nvSpPr>
        <p:spPr>
          <a:xfrm>
            <a:off x="221991" y="4863133"/>
            <a:ext cx="4779607" cy="923330"/>
          </a:xfrm>
          <a:prstGeom prst="rect">
            <a:avLst/>
          </a:prstGeom>
          <a:noFill/>
        </p:spPr>
        <p:txBody>
          <a:bodyPr wrap="square">
            <a:spAutoFit/>
          </a:bodyPr>
          <a:lstStyle/>
          <a:p>
            <a:pPr algn="l"/>
            <a:r>
              <a:rPr lang="it-IT" b="1" i="0" dirty="0">
                <a:solidFill>
                  <a:srgbClr val="3D549E"/>
                </a:solidFill>
                <a:effectLst/>
                <a:highlight>
                  <a:srgbClr val="FFFFFF"/>
                </a:highlight>
                <a:latin typeface="var( --e-global-typography-primary-font-family )"/>
              </a:rPr>
              <a:t>Più visibilità</a:t>
            </a:r>
          </a:p>
          <a:p>
            <a:pPr algn="l"/>
            <a:r>
              <a:rPr lang="it-IT" b="0" i="0" dirty="0">
                <a:effectLst/>
                <a:highlight>
                  <a:srgbClr val="FFFFFF"/>
                </a:highlight>
                <a:latin typeface="var( --e-global-typography-text-font-family )"/>
              </a:rPr>
              <a:t>La risposta sistematica alla recensioni aumenta la visibilità </a:t>
            </a:r>
            <a:r>
              <a:rPr lang="it-IT" b="0" i="0" dirty="0" err="1">
                <a:effectLst/>
                <a:highlight>
                  <a:srgbClr val="FFFFFF"/>
                </a:highlight>
                <a:latin typeface="var( --e-global-typography-text-font-family )"/>
              </a:rPr>
              <a:t>seo</a:t>
            </a:r>
            <a:r>
              <a:rPr lang="it-IT" b="0" i="0" dirty="0">
                <a:effectLst/>
                <a:highlight>
                  <a:srgbClr val="FFFFFF"/>
                </a:highlight>
                <a:latin typeface="var( --e-global-typography-text-font-family )"/>
              </a:rPr>
              <a:t> della struttura.</a:t>
            </a:r>
          </a:p>
        </p:txBody>
      </p:sp>
      <p:sp>
        <p:nvSpPr>
          <p:cNvPr id="6" name="CasellaDiTesto 5">
            <a:extLst>
              <a:ext uri="{FF2B5EF4-FFF2-40B4-BE49-F238E27FC236}">
                <a16:creationId xmlns:a16="http://schemas.microsoft.com/office/drawing/2014/main" id="{24619918-EE37-67EE-817D-48BBCCDA396C}"/>
              </a:ext>
            </a:extLst>
          </p:cNvPr>
          <p:cNvSpPr txBox="1"/>
          <p:nvPr/>
        </p:nvSpPr>
        <p:spPr>
          <a:xfrm>
            <a:off x="193609" y="1008750"/>
            <a:ext cx="5029977" cy="1200329"/>
          </a:xfrm>
          <a:prstGeom prst="rect">
            <a:avLst/>
          </a:prstGeom>
          <a:noFill/>
        </p:spPr>
        <p:txBody>
          <a:bodyPr wrap="square">
            <a:spAutoFit/>
          </a:bodyPr>
          <a:lstStyle/>
          <a:p>
            <a:pPr algn="l"/>
            <a:r>
              <a:rPr lang="it-IT" b="1" i="0" dirty="0">
                <a:solidFill>
                  <a:srgbClr val="3D549E"/>
                </a:solidFill>
                <a:effectLst/>
                <a:highlight>
                  <a:srgbClr val="FFFFFF"/>
                </a:highlight>
                <a:latin typeface="var( --e-global-typography-primary-font-family )"/>
              </a:rPr>
              <a:t>Tre motivi per rispondere</a:t>
            </a:r>
          </a:p>
          <a:p>
            <a:pPr algn="l"/>
            <a:r>
              <a:rPr lang="it-IT" b="0" i="0" dirty="0">
                <a:effectLst/>
                <a:highlight>
                  <a:srgbClr val="FFFFFF"/>
                </a:highlight>
                <a:latin typeface="var( --e-global-typography-text-font-family )"/>
              </a:rPr>
              <a:t>Le recensioni sono un potentissimo strumento di marketing, vengono lette dai tuoi futuri ospiti, oltre che da chi le ha scritte</a:t>
            </a:r>
          </a:p>
        </p:txBody>
      </p:sp>
    </p:spTree>
    <p:extLst>
      <p:ext uri="{BB962C8B-B14F-4D97-AF65-F5344CB8AC3E}">
        <p14:creationId xmlns:p14="http://schemas.microsoft.com/office/powerpoint/2010/main" val="261633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27df38aa01c_1_2334"/>
          <p:cNvPicPr preferRelativeResize="0"/>
          <p:nvPr/>
        </p:nvPicPr>
        <p:blipFill rotWithShape="1">
          <a:blip r:embed="rId3">
            <a:alphaModFix/>
          </a:blip>
          <a:srcRect/>
          <a:stretch/>
        </p:blipFill>
        <p:spPr>
          <a:xfrm>
            <a:off x="4699819" y="0"/>
            <a:ext cx="90659" cy="6858000"/>
          </a:xfrm>
          <a:prstGeom prst="rect">
            <a:avLst/>
          </a:prstGeom>
          <a:noFill/>
          <a:ln>
            <a:noFill/>
          </a:ln>
        </p:spPr>
      </p:pic>
      <p:pic>
        <p:nvPicPr>
          <p:cNvPr id="236" name="Google Shape;236;g27df38aa01c_1_2334"/>
          <p:cNvPicPr preferRelativeResize="0"/>
          <p:nvPr/>
        </p:nvPicPr>
        <p:blipFill rotWithShape="1">
          <a:blip r:embed="rId4">
            <a:alphaModFix/>
          </a:blip>
          <a:srcRect/>
          <a:stretch/>
        </p:blipFill>
        <p:spPr>
          <a:xfrm>
            <a:off x="1374155" y="0"/>
            <a:ext cx="1719681" cy="1719681"/>
          </a:xfrm>
          <a:prstGeom prst="rect">
            <a:avLst/>
          </a:prstGeom>
          <a:noFill/>
          <a:ln>
            <a:noFill/>
          </a:ln>
        </p:spPr>
      </p:pic>
      <p:pic>
        <p:nvPicPr>
          <p:cNvPr id="1026" name="Picture 2" descr="Marchio della certificazione Family Audit">
            <a:extLst>
              <a:ext uri="{FF2B5EF4-FFF2-40B4-BE49-F238E27FC236}">
                <a16:creationId xmlns:a16="http://schemas.microsoft.com/office/drawing/2014/main" id="{3191BA4B-396E-5878-F5A9-7AEB975E82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1561" y="2347008"/>
            <a:ext cx="1719681" cy="87013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598BB07B-B66F-29C7-567F-F9E035C046C8}"/>
              </a:ext>
            </a:extLst>
          </p:cNvPr>
          <p:cNvPicPr>
            <a:picLocks noChangeAspect="1"/>
          </p:cNvPicPr>
          <p:nvPr/>
        </p:nvPicPr>
        <p:blipFill>
          <a:blip r:embed="rId6"/>
          <a:stretch>
            <a:fillRect/>
          </a:stretch>
        </p:blipFill>
        <p:spPr>
          <a:xfrm>
            <a:off x="128667" y="5476964"/>
            <a:ext cx="4210659" cy="1352447"/>
          </a:xfrm>
          <a:prstGeom prst="rect">
            <a:avLst/>
          </a:prstGeom>
        </p:spPr>
      </p:pic>
      <p:pic>
        <p:nvPicPr>
          <p:cNvPr id="5" name="Immagine 4">
            <a:extLst>
              <a:ext uri="{FF2B5EF4-FFF2-40B4-BE49-F238E27FC236}">
                <a16:creationId xmlns:a16="http://schemas.microsoft.com/office/drawing/2014/main" id="{44974B3D-E5AC-22B0-7D23-462F45121749}"/>
              </a:ext>
            </a:extLst>
          </p:cNvPr>
          <p:cNvPicPr>
            <a:picLocks noChangeAspect="1"/>
          </p:cNvPicPr>
          <p:nvPr/>
        </p:nvPicPr>
        <p:blipFill>
          <a:blip r:embed="rId7"/>
          <a:stretch>
            <a:fillRect/>
          </a:stretch>
        </p:blipFill>
        <p:spPr>
          <a:xfrm>
            <a:off x="128667" y="2134933"/>
            <a:ext cx="2216533" cy="1436345"/>
          </a:xfrm>
          <a:prstGeom prst="rect">
            <a:avLst/>
          </a:prstGeom>
        </p:spPr>
      </p:pic>
      <p:pic>
        <p:nvPicPr>
          <p:cNvPr id="7" name="Immagine 6">
            <a:extLst>
              <a:ext uri="{FF2B5EF4-FFF2-40B4-BE49-F238E27FC236}">
                <a16:creationId xmlns:a16="http://schemas.microsoft.com/office/drawing/2014/main" id="{8C012CAE-5357-5427-414D-9FADE8B5ACB9}"/>
              </a:ext>
            </a:extLst>
          </p:cNvPr>
          <p:cNvPicPr>
            <a:picLocks noChangeAspect="1"/>
          </p:cNvPicPr>
          <p:nvPr/>
        </p:nvPicPr>
        <p:blipFill>
          <a:blip r:embed="rId8"/>
          <a:stretch>
            <a:fillRect/>
          </a:stretch>
        </p:blipFill>
        <p:spPr>
          <a:xfrm>
            <a:off x="7145097" y="2401810"/>
            <a:ext cx="2886123" cy="815330"/>
          </a:xfrm>
          <a:prstGeom prst="rect">
            <a:avLst/>
          </a:prstGeom>
        </p:spPr>
      </p:pic>
      <p:pic>
        <p:nvPicPr>
          <p:cNvPr id="1028" name="Picture 4">
            <a:extLst>
              <a:ext uri="{FF2B5EF4-FFF2-40B4-BE49-F238E27FC236}">
                <a16:creationId xmlns:a16="http://schemas.microsoft.com/office/drawing/2014/main" id="{D1F9E51F-D55D-C38E-3D18-68A2A04337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7592" y="3992554"/>
            <a:ext cx="4182820" cy="106313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39;g27df38aa01c_1_2334">
            <a:extLst>
              <a:ext uri="{FF2B5EF4-FFF2-40B4-BE49-F238E27FC236}">
                <a16:creationId xmlns:a16="http://schemas.microsoft.com/office/drawing/2014/main" id="{6F15962D-788C-ECC1-F3B2-3026AFFD769C}"/>
              </a:ext>
            </a:extLst>
          </p:cNvPr>
          <p:cNvSpPr txBox="1"/>
          <p:nvPr/>
        </p:nvSpPr>
        <p:spPr>
          <a:xfrm>
            <a:off x="5050002" y="1545554"/>
            <a:ext cx="6922671" cy="513451"/>
          </a:xfrm>
          <a:prstGeom prst="rect">
            <a:avLst/>
          </a:prstGeom>
          <a:noFill/>
          <a:ln>
            <a:noFill/>
          </a:ln>
        </p:spPr>
        <p:txBody>
          <a:bodyPr spcFirstLastPara="1" wrap="square" lIns="91425" tIns="45700" rIns="91425" bIns="45700" anchor="ctr" anchorCtr="0">
            <a:noAutofit/>
          </a:bodyPr>
          <a:lstStyle/>
          <a:p>
            <a:pPr algn="ctr">
              <a:buSzPts val="3500"/>
            </a:pPr>
            <a:r>
              <a:rPr lang="it-IT" sz="2400" dirty="0">
                <a:solidFill>
                  <a:srgbClr val="0070C0"/>
                </a:solidFill>
                <a:latin typeface="Source Sans Pro"/>
                <a:ea typeface="Source Sans Pro"/>
                <a:cs typeface="Source Sans Pro"/>
                <a:sym typeface="Source Sans Pro"/>
              </a:rPr>
              <a:t>Visto in</a:t>
            </a:r>
          </a:p>
          <a:p>
            <a:pPr algn="ctr">
              <a:buSzPts val="3500"/>
            </a:pPr>
            <a:endParaRPr lang="it-IT" dirty="0">
              <a:solidFill>
                <a:srgbClr val="0070C0"/>
              </a:solidFill>
              <a:latin typeface="Source Sans Pro"/>
              <a:ea typeface="Source Sans Pro"/>
              <a:cs typeface="Source Sans Pro"/>
              <a:sym typeface="Source Sans Pro"/>
            </a:endParaRPr>
          </a:p>
        </p:txBody>
      </p:sp>
      <p:sp>
        <p:nvSpPr>
          <p:cNvPr id="9" name="Google Shape;239;g27df38aa01c_1_2334">
            <a:extLst>
              <a:ext uri="{FF2B5EF4-FFF2-40B4-BE49-F238E27FC236}">
                <a16:creationId xmlns:a16="http://schemas.microsoft.com/office/drawing/2014/main" id="{825F0E18-F5DD-11EC-FC36-910C78081F4A}"/>
              </a:ext>
            </a:extLst>
          </p:cNvPr>
          <p:cNvSpPr txBox="1"/>
          <p:nvPr/>
        </p:nvSpPr>
        <p:spPr>
          <a:xfrm>
            <a:off x="152897" y="1206230"/>
            <a:ext cx="4287398" cy="1274113"/>
          </a:xfrm>
          <a:prstGeom prst="rect">
            <a:avLst/>
          </a:prstGeom>
          <a:noFill/>
          <a:ln>
            <a:noFill/>
          </a:ln>
        </p:spPr>
        <p:txBody>
          <a:bodyPr spcFirstLastPara="1" wrap="square" lIns="91425" tIns="45700" rIns="91425" bIns="45700" anchor="ctr" anchorCtr="0">
            <a:noAutofit/>
          </a:bodyPr>
          <a:lstStyle/>
          <a:p>
            <a:pPr algn="ctr">
              <a:buSzPts val="3500"/>
            </a:pPr>
            <a:r>
              <a:rPr lang="it-IT" sz="2400" dirty="0">
                <a:solidFill>
                  <a:srgbClr val="0070C0"/>
                </a:solidFill>
                <a:latin typeface="Source Sans Pro"/>
                <a:ea typeface="Source Sans Pro"/>
                <a:cs typeface="Source Sans Pro"/>
                <a:sym typeface="Source Sans Pro"/>
              </a:rPr>
              <a:t>Certificazioni</a:t>
            </a:r>
          </a:p>
          <a:p>
            <a:pPr algn="ctr">
              <a:buSzPts val="3500"/>
            </a:pPr>
            <a:endParaRPr lang="it-IT" dirty="0">
              <a:solidFill>
                <a:srgbClr val="0070C0"/>
              </a:solidFill>
              <a:latin typeface="Source Sans Pro"/>
              <a:ea typeface="Source Sans Pro"/>
              <a:cs typeface="Source Sans Pro"/>
              <a:sym typeface="Source Sans Pro"/>
            </a:endParaRPr>
          </a:p>
        </p:txBody>
      </p:sp>
      <p:pic>
        <p:nvPicPr>
          <p:cNvPr id="13" name="Immagine 12">
            <a:extLst>
              <a:ext uri="{FF2B5EF4-FFF2-40B4-BE49-F238E27FC236}">
                <a16:creationId xmlns:a16="http://schemas.microsoft.com/office/drawing/2014/main" id="{3748CAC9-46D9-21CE-D1C2-AB475A0D5BBA}"/>
              </a:ext>
            </a:extLst>
          </p:cNvPr>
          <p:cNvPicPr>
            <a:picLocks noChangeAspect="1"/>
          </p:cNvPicPr>
          <p:nvPr/>
        </p:nvPicPr>
        <p:blipFill>
          <a:blip r:embed="rId10"/>
          <a:stretch>
            <a:fillRect/>
          </a:stretch>
        </p:blipFill>
        <p:spPr>
          <a:xfrm>
            <a:off x="7145097" y="233622"/>
            <a:ext cx="3069795" cy="972608"/>
          </a:xfrm>
          <a:prstGeom prst="rect">
            <a:avLst/>
          </a:prstGeom>
        </p:spPr>
      </p:pic>
      <p:pic>
        <p:nvPicPr>
          <p:cNvPr id="17" name="Immagine 16">
            <a:extLst>
              <a:ext uri="{FF2B5EF4-FFF2-40B4-BE49-F238E27FC236}">
                <a16:creationId xmlns:a16="http://schemas.microsoft.com/office/drawing/2014/main" id="{1E781BAD-F577-97E1-C5CB-AA212A84049C}"/>
              </a:ext>
            </a:extLst>
          </p:cNvPr>
          <p:cNvPicPr>
            <a:picLocks noChangeAspect="1"/>
          </p:cNvPicPr>
          <p:nvPr/>
        </p:nvPicPr>
        <p:blipFill>
          <a:blip r:embed="rId11"/>
          <a:stretch>
            <a:fillRect/>
          </a:stretch>
        </p:blipFill>
        <p:spPr>
          <a:xfrm>
            <a:off x="9429662" y="3516221"/>
            <a:ext cx="1995043" cy="1045946"/>
          </a:xfrm>
          <a:prstGeom prst="rect">
            <a:avLst/>
          </a:prstGeom>
        </p:spPr>
      </p:pic>
      <p:pic>
        <p:nvPicPr>
          <p:cNvPr id="21" name="Immagine 20">
            <a:extLst>
              <a:ext uri="{FF2B5EF4-FFF2-40B4-BE49-F238E27FC236}">
                <a16:creationId xmlns:a16="http://schemas.microsoft.com/office/drawing/2014/main" id="{DD6856E2-9DE6-4E6A-10E7-A787671AA1DB}"/>
              </a:ext>
            </a:extLst>
          </p:cNvPr>
          <p:cNvPicPr>
            <a:picLocks noChangeAspect="1"/>
          </p:cNvPicPr>
          <p:nvPr/>
        </p:nvPicPr>
        <p:blipFill>
          <a:blip r:embed="rId12"/>
          <a:stretch>
            <a:fillRect/>
          </a:stretch>
        </p:blipFill>
        <p:spPr>
          <a:xfrm>
            <a:off x="5099884" y="3571278"/>
            <a:ext cx="2320439" cy="990890"/>
          </a:xfrm>
          <a:prstGeom prst="rect">
            <a:avLst/>
          </a:prstGeom>
        </p:spPr>
      </p:pic>
      <p:pic>
        <p:nvPicPr>
          <p:cNvPr id="23" name="Immagine 22">
            <a:extLst>
              <a:ext uri="{FF2B5EF4-FFF2-40B4-BE49-F238E27FC236}">
                <a16:creationId xmlns:a16="http://schemas.microsoft.com/office/drawing/2014/main" id="{302EC3DF-09B7-EB28-D183-D52D052683CB}"/>
              </a:ext>
            </a:extLst>
          </p:cNvPr>
          <p:cNvPicPr>
            <a:picLocks noChangeAspect="1"/>
          </p:cNvPicPr>
          <p:nvPr/>
        </p:nvPicPr>
        <p:blipFill>
          <a:blip r:embed="rId13"/>
          <a:stretch>
            <a:fillRect/>
          </a:stretch>
        </p:blipFill>
        <p:spPr>
          <a:xfrm>
            <a:off x="7661557" y="3461160"/>
            <a:ext cx="1179812" cy="1026341"/>
          </a:xfrm>
          <a:prstGeom prst="rect">
            <a:avLst/>
          </a:prstGeom>
        </p:spPr>
      </p:pic>
      <p:pic>
        <p:nvPicPr>
          <p:cNvPr id="25" name="Immagine 24">
            <a:extLst>
              <a:ext uri="{FF2B5EF4-FFF2-40B4-BE49-F238E27FC236}">
                <a16:creationId xmlns:a16="http://schemas.microsoft.com/office/drawing/2014/main" id="{2A2258BD-E5BD-60C7-1307-06DB47CCD8D9}"/>
              </a:ext>
            </a:extLst>
          </p:cNvPr>
          <p:cNvPicPr>
            <a:picLocks noChangeAspect="1"/>
          </p:cNvPicPr>
          <p:nvPr/>
        </p:nvPicPr>
        <p:blipFill>
          <a:blip r:embed="rId14"/>
          <a:stretch>
            <a:fillRect/>
          </a:stretch>
        </p:blipFill>
        <p:spPr>
          <a:xfrm>
            <a:off x="5052760" y="4679946"/>
            <a:ext cx="2293427" cy="832877"/>
          </a:xfrm>
          <a:prstGeom prst="rect">
            <a:avLst/>
          </a:prstGeom>
        </p:spPr>
      </p:pic>
      <p:pic>
        <p:nvPicPr>
          <p:cNvPr id="27" name="Immagine 26">
            <a:extLst>
              <a:ext uri="{FF2B5EF4-FFF2-40B4-BE49-F238E27FC236}">
                <a16:creationId xmlns:a16="http://schemas.microsoft.com/office/drawing/2014/main" id="{24055BD0-0293-A4F0-168F-0B3AE73B3010}"/>
              </a:ext>
            </a:extLst>
          </p:cNvPr>
          <p:cNvPicPr>
            <a:picLocks noChangeAspect="1"/>
          </p:cNvPicPr>
          <p:nvPr/>
        </p:nvPicPr>
        <p:blipFill>
          <a:blip r:embed="rId15"/>
          <a:stretch>
            <a:fillRect/>
          </a:stretch>
        </p:blipFill>
        <p:spPr>
          <a:xfrm>
            <a:off x="7797339" y="4562167"/>
            <a:ext cx="1044030" cy="937341"/>
          </a:xfrm>
          <a:prstGeom prst="rect">
            <a:avLst/>
          </a:prstGeom>
        </p:spPr>
      </p:pic>
      <p:pic>
        <p:nvPicPr>
          <p:cNvPr id="29" name="Immagine 28">
            <a:extLst>
              <a:ext uri="{FF2B5EF4-FFF2-40B4-BE49-F238E27FC236}">
                <a16:creationId xmlns:a16="http://schemas.microsoft.com/office/drawing/2014/main" id="{C19BDEDC-AECA-B731-4984-C3D7451374FE}"/>
              </a:ext>
            </a:extLst>
          </p:cNvPr>
          <p:cNvPicPr>
            <a:picLocks noChangeAspect="1"/>
          </p:cNvPicPr>
          <p:nvPr/>
        </p:nvPicPr>
        <p:blipFill>
          <a:blip r:embed="rId16"/>
          <a:stretch>
            <a:fillRect/>
          </a:stretch>
        </p:blipFill>
        <p:spPr>
          <a:xfrm>
            <a:off x="9966134" y="4505724"/>
            <a:ext cx="922100" cy="944962"/>
          </a:xfrm>
          <a:prstGeom prst="rect">
            <a:avLst/>
          </a:prstGeom>
        </p:spPr>
      </p:pic>
      <p:pic>
        <p:nvPicPr>
          <p:cNvPr id="31" name="Immagine 30">
            <a:extLst>
              <a:ext uri="{FF2B5EF4-FFF2-40B4-BE49-F238E27FC236}">
                <a16:creationId xmlns:a16="http://schemas.microsoft.com/office/drawing/2014/main" id="{62222155-0E1B-688E-27B0-96F206273F9A}"/>
              </a:ext>
            </a:extLst>
          </p:cNvPr>
          <p:cNvPicPr>
            <a:picLocks noChangeAspect="1"/>
          </p:cNvPicPr>
          <p:nvPr/>
        </p:nvPicPr>
        <p:blipFill>
          <a:blip r:embed="rId17"/>
          <a:stretch>
            <a:fillRect/>
          </a:stretch>
        </p:blipFill>
        <p:spPr>
          <a:xfrm>
            <a:off x="5753536" y="5632978"/>
            <a:ext cx="944962" cy="891617"/>
          </a:xfrm>
          <a:prstGeom prst="rect">
            <a:avLst/>
          </a:prstGeom>
        </p:spPr>
      </p:pic>
      <p:pic>
        <p:nvPicPr>
          <p:cNvPr id="225" name="Immagine 224">
            <a:extLst>
              <a:ext uri="{FF2B5EF4-FFF2-40B4-BE49-F238E27FC236}">
                <a16:creationId xmlns:a16="http://schemas.microsoft.com/office/drawing/2014/main" id="{D2643FD5-F2F1-1122-0773-5F434A35879B}"/>
              </a:ext>
            </a:extLst>
          </p:cNvPr>
          <p:cNvPicPr>
            <a:picLocks noChangeAspect="1"/>
          </p:cNvPicPr>
          <p:nvPr/>
        </p:nvPicPr>
        <p:blipFill>
          <a:blip r:embed="rId18"/>
          <a:stretch>
            <a:fillRect/>
          </a:stretch>
        </p:blipFill>
        <p:spPr>
          <a:xfrm>
            <a:off x="7637305" y="5728235"/>
            <a:ext cx="1204064" cy="701101"/>
          </a:xfrm>
          <a:prstGeom prst="rect">
            <a:avLst/>
          </a:prstGeom>
        </p:spPr>
      </p:pic>
      <p:pic>
        <p:nvPicPr>
          <p:cNvPr id="227" name="Immagine 226">
            <a:extLst>
              <a:ext uri="{FF2B5EF4-FFF2-40B4-BE49-F238E27FC236}">
                <a16:creationId xmlns:a16="http://schemas.microsoft.com/office/drawing/2014/main" id="{94AB9B71-70F1-47BD-B005-CA509FAB69DF}"/>
              </a:ext>
            </a:extLst>
          </p:cNvPr>
          <p:cNvPicPr>
            <a:picLocks noChangeAspect="1"/>
          </p:cNvPicPr>
          <p:nvPr/>
        </p:nvPicPr>
        <p:blipFill>
          <a:blip r:embed="rId19"/>
          <a:stretch>
            <a:fillRect/>
          </a:stretch>
        </p:blipFill>
        <p:spPr>
          <a:xfrm>
            <a:off x="9261343" y="5698602"/>
            <a:ext cx="2653951" cy="8259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4FFC7B7A-06E4-114F-DFC0-D58199135DEE}"/>
            </a:ext>
          </a:extLst>
        </p:cNvPr>
        <p:cNvGrpSpPr/>
        <p:nvPr/>
      </p:nvGrpSpPr>
      <p:grpSpPr>
        <a:xfrm>
          <a:off x="0" y="0"/>
          <a:ext cx="0" cy="0"/>
          <a:chOff x="0" y="0"/>
          <a:chExt cx="0" cy="0"/>
        </a:xfrm>
      </p:grpSpPr>
      <p:pic>
        <p:nvPicPr>
          <p:cNvPr id="716" name="Google Shape;716;g28ebcb1374a_0_632">
            <a:extLst>
              <a:ext uri="{FF2B5EF4-FFF2-40B4-BE49-F238E27FC236}">
                <a16:creationId xmlns:a16="http://schemas.microsoft.com/office/drawing/2014/main" id="{97662FFC-EA0F-2FE8-9222-B76A7CE5842C}"/>
              </a:ext>
            </a:extLst>
          </p:cNvPr>
          <p:cNvPicPr preferRelativeResize="0"/>
          <p:nvPr/>
        </p:nvPicPr>
        <p:blipFill>
          <a:blip r:embed="rId3">
            <a:alphaModFix/>
          </a:blip>
          <a:stretch>
            <a:fillRect/>
          </a:stretch>
        </p:blipFill>
        <p:spPr>
          <a:xfrm>
            <a:off x="10712906" y="6049218"/>
            <a:ext cx="991475" cy="482495"/>
          </a:xfrm>
          <a:prstGeom prst="rect">
            <a:avLst/>
          </a:prstGeom>
          <a:noFill/>
          <a:ln>
            <a:noFill/>
          </a:ln>
        </p:spPr>
      </p:pic>
      <p:pic>
        <p:nvPicPr>
          <p:cNvPr id="11266" name="Picture 2" descr="an busy manager talking with a busy and sad employer">
            <a:extLst>
              <a:ext uri="{FF2B5EF4-FFF2-40B4-BE49-F238E27FC236}">
                <a16:creationId xmlns:a16="http://schemas.microsoft.com/office/drawing/2014/main" id="{FEA7F6DA-8A76-6F03-B12F-23BD24B95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312" y="0"/>
            <a:ext cx="678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11;g28ebcb1374a_0_428">
            <a:extLst>
              <a:ext uri="{FF2B5EF4-FFF2-40B4-BE49-F238E27FC236}">
                <a16:creationId xmlns:a16="http://schemas.microsoft.com/office/drawing/2014/main" id="{5533FAB7-2087-7CDB-3348-BEBCB6360502}"/>
              </a:ext>
            </a:extLst>
          </p:cNvPr>
          <p:cNvSpPr txBox="1"/>
          <p:nvPr/>
        </p:nvSpPr>
        <p:spPr>
          <a:xfrm>
            <a:off x="0" y="434625"/>
            <a:ext cx="6359312" cy="840190"/>
          </a:xfrm>
          <a:prstGeom prst="rect">
            <a:avLst/>
          </a:prstGeom>
          <a:noFill/>
          <a:ln>
            <a:noFill/>
          </a:ln>
        </p:spPr>
        <p:txBody>
          <a:bodyPr spcFirstLastPara="1" wrap="square" lIns="91425" tIns="45700" rIns="91425" bIns="45700" anchor="t" anchorCtr="0">
            <a:spAutoFit/>
          </a:bodyPr>
          <a:lstStyle/>
          <a:p>
            <a:pPr algn="ctr">
              <a:lnSpc>
                <a:spcPct val="90000"/>
              </a:lnSpc>
            </a:pPr>
            <a:r>
              <a:rPr lang="it-IT" sz="5400" b="1" dirty="0">
                <a:solidFill>
                  <a:srgbClr val="E73441"/>
                </a:solidFill>
                <a:latin typeface="Oswald"/>
                <a:ea typeface="Oswald"/>
                <a:cs typeface="Oswald"/>
                <a:sym typeface="Oswald"/>
              </a:rPr>
              <a:t>2023</a:t>
            </a:r>
          </a:p>
        </p:txBody>
      </p:sp>
      <p:pic>
        <p:nvPicPr>
          <p:cNvPr id="4" name="Immagine 3">
            <a:extLst>
              <a:ext uri="{FF2B5EF4-FFF2-40B4-BE49-F238E27FC236}">
                <a16:creationId xmlns:a16="http://schemas.microsoft.com/office/drawing/2014/main" id="{8EB83689-0AC4-5C69-BE6A-2E0444ECC666}"/>
              </a:ext>
            </a:extLst>
          </p:cNvPr>
          <p:cNvPicPr>
            <a:picLocks noChangeAspect="1"/>
          </p:cNvPicPr>
          <p:nvPr/>
        </p:nvPicPr>
        <p:blipFill>
          <a:blip r:embed="rId5"/>
          <a:stretch>
            <a:fillRect/>
          </a:stretch>
        </p:blipFill>
        <p:spPr>
          <a:xfrm>
            <a:off x="6359311" y="0"/>
            <a:ext cx="6858000" cy="6858000"/>
          </a:xfrm>
          <a:prstGeom prst="rect">
            <a:avLst/>
          </a:prstGeom>
        </p:spPr>
      </p:pic>
      <p:sp>
        <p:nvSpPr>
          <p:cNvPr id="5" name="Google Shape;397;g28ebcb1374a_0_955">
            <a:extLst>
              <a:ext uri="{FF2B5EF4-FFF2-40B4-BE49-F238E27FC236}">
                <a16:creationId xmlns:a16="http://schemas.microsoft.com/office/drawing/2014/main" id="{1D89240B-065C-0F19-8081-301F76FA492A}"/>
              </a:ext>
            </a:extLst>
          </p:cNvPr>
          <p:cNvSpPr/>
          <p:nvPr/>
        </p:nvSpPr>
        <p:spPr>
          <a:xfrm>
            <a:off x="1675486" y="1582268"/>
            <a:ext cx="2981325" cy="3437408"/>
          </a:xfrm>
          <a:prstGeom prst="roundRect">
            <a:avLst>
              <a:gd name="adj" fmla="val 16667"/>
            </a:avLst>
          </a:prstGeom>
          <a:solidFill>
            <a:srgbClr val="00B5E5"/>
          </a:solidFill>
          <a:ln w="9525" cap="flat" cmpd="sng">
            <a:solidFill>
              <a:srgbClr val="00B5E5"/>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endParaRPr sz="2000" b="1">
              <a:solidFill>
                <a:srgbClr val="000000"/>
              </a:solidFill>
              <a:latin typeface="Oswald"/>
              <a:ea typeface="Oswald"/>
              <a:cs typeface="Oswald"/>
              <a:sym typeface="Oswald"/>
            </a:endParaRPr>
          </a:p>
        </p:txBody>
      </p:sp>
      <p:sp>
        <p:nvSpPr>
          <p:cNvPr id="6" name="Google Shape;398;g28ebcb1374a_0_955">
            <a:extLst>
              <a:ext uri="{FF2B5EF4-FFF2-40B4-BE49-F238E27FC236}">
                <a16:creationId xmlns:a16="http://schemas.microsoft.com/office/drawing/2014/main" id="{EC8AB669-5537-FCFA-264D-D7BD700B1CBB}"/>
              </a:ext>
            </a:extLst>
          </p:cNvPr>
          <p:cNvSpPr txBox="1"/>
          <p:nvPr/>
        </p:nvSpPr>
        <p:spPr>
          <a:xfrm>
            <a:off x="1686856" y="1582268"/>
            <a:ext cx="2985600" cy="3301137"/>
          </a:xfrm>
          <a:prstGeom prst="rect">
            <a:avLst/>
          </a:prstGeom>
          <a:noFill/>
          <a:ln>
            <a:noFill/>
          </a:ln>
        </p:spPr>
        <p:txBody>
          <a:bodyPr spcFirstLastPara="1" wrap="square" lIns="91425" tIns="45700" rIns="91425" bIns="45700" anchor="ctr" anchorCtr="0">
            <a:noAutofit/>
          </a:bodyPr>
          <a:lstStyle/>
          <a:p>
            <a:pPr algn="ctr">
              <a:lnSpc>
                <a:spcPct val="115000"/>
              </a:lnSpc>
              <a:spcBef>
                <a:spcPts val="1000"/>
              </a:spcBef>
            </a:pPr>
            <a:r>
              <a:rPr lang="it-IT" sz="3100" b="1" dirty="0">
                <a:solidFill>
                  <a:schemeClr val="lt1"/>
                </a:solidFill>
                <a:latin typeface="Oswald"/>
                <a:ea typeface="Oswald"/>
                <a:cs typeface="Oswald"/>
                <a:sym typeface="Oswald"/>
              </a:rPr>
              <a:t>RISPOSTA MANUALE</a:t>
            </a:r>
          </a:p>
          <a:p>
            <a:pPr algn="ctr">
              <a:lnSpc>
                <a:spcPct val="115000"/>
              </a:lnSpc>
              <a:spcBef>
                <a:spcPts val="1000"/>
              </a:spcBef>
            </a:pPr>
            <a:r>
              <a:rPr lang="it-IT" sz="3100" b="1" dirty="0">
                <a:solidFill>
                  <a:schemeClr val="lt1"/>
                </a:solidFill>
                <a:latin typeface="Oswald"/>
                <a:ea typeface="Oswald"/>
                <a:cs typeface="Oswald"/>
                <a:sym typeface="Oswald"/>
              </a:rPr>
              <a:t>SU OGNI SINGOLO TOUCHPOINT</a:t>
            </a:r>
            <a:endParaRPr sz="3100" b="1" dirty="0">
              <a:solidFill>
                <a:schemeClr val="lt1"/>
              </a:solidFill>
              <a:latin typeface="Oswald"/>
              <a:ea typeface="Oswald"/>
              <a:cs typeface="Oswald"/>
              <a:sym typeface="Oswald"/>
            </a:endParaRPr>
          </a:p>
        </p:txBody>
      </p:sp>
    </p:spTree>
    <p:extLst>
      <p:ext uri="{BB962C8B-B14F-4D97-AF65-F5344CB8AC3E}">
        <p14:creationId xmlns:p14="http://schemas.microsoft.com/office/powerpoint/2010/main" val="207885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3B20C1-E96C-CB37-B561-054112C07701}"/>
              </a:ext>
            </a:extLst>
          </p:cNvPr>
          <p:cNvPicPr>
            <a:picLocks noChangeAspect="1"/>
          </p:cNvPicPr>
          <p:nvPr/>
        </p:nvPicPr>
        <p:blipFill>
          <a:blip r:embed="rId4"/>
          <a:stretch>
            <a:fillRect/>
          </a:stretch>
        </p:blipFill>
        <p:spPr>
          <a:xfrm>
            <a:off x="0" y="0"/>
            <a:ext cx="12158663" cy="490538"/>
          </a:xfrm>
          <a:prstGeom prst="rect">
            <a:avLst/>
          </a:prstGeom>
        </p:spPr>
      </p:pic>
      <p:pic>
        <p:nvPicPr>
          <p:cNvPr id="2" name="Immagine 1">
            <a:extLst>
              <a:ext uri="{FF2B5EF4-FFF2-40B4-BE49-F238E27FC236}">
                <a16:creationId xmlns:a16="http://schemas.microsoft.com/office/drawing/2014/main" id="{0286C308-5DF4-223D-7561-ABD6E109BE28}"/>
              </a:ext>
            </a:extLst>
          </p:cNvPr>
          <p:cNvPicPr>
            <a:picLocks noChangeAspect="1"/>
          </p:cNvPicPr>
          <p:nvPr/>
        </p:nvPicPr>
        <p:blipFill>
          <a:blip r:embed="rId5"/>
          <a:stretch>
            <a:fillRect/>
          </a:stretch>
        </p:blipFill>
        <p:spPr>
          <a:xfrm>
            <a:off x="0" y="20097"/>
            <a:ext cx="12192000" cy="437103"/>
          </a:xfrm>
          <a:prstGeom prst="rect">
            <a:avLst/>
          </a:prstGeom>
        </p:spPr>
      </p:pic>
      <p:pic>
        <p:nvPicPr>
          <p:cNvPr id="9" name="REcensioneCaorle">
            <a:hlinkClick r:id="" action="ppaction://media"/>
            <a:extLst>
              <a:ext uri="{FF2B5EF4-FFF2-40B4-BE49-F238E27FC236}">
                <a16:creationId xmlns:a16="http://schemas.microsoft.com/office/drawing/2014/main" id="{90E1B4A2-4087-2386-6428-09E26AA18D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30238"/>
            <a:ext cx="12192000" cy="5595937"/>
          </a:xfrm>
          <a:prstGeom prst="rect">
            <a:avLst/>
          </a:prstGeom>
        </p:spPr>
      </p:pic>
    </p:spTree>
    <p:extLst>
      <p:ext uri="{BB962C8B-B14F-4D97-AF65-F5344CB8AC3E}">
        <p14:creationId xmlns:p14="http://schemas.microsoft.com/office/powerpoint/2010/main" val="12556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3B20C1-E96C-CB37-B561-054112C07701}"/>
              </a:ext>
            </a:extLst>
          </p:cNvPr>
          <p:cNvPicPr>
            <a:picLocks noChangeAspect="1"/>
          </p:cNvPicPr>
          <p:nvPr/>
        </p:nvPicPr>
        <p:blipFill>
          <a:blip r:embed="rId2"/>
          <a:stretch>
            <a:fillRect/>
          </a:stretch>
        </p:blipFill>
        <p:spPr>
          <a:xfrm>
            <a:off x="0" y="0"/>
            <a:ext cx="12158663" cy="490538"/>
          </a:xfrm>
          <a:prstGeom prst="rect">
            <a:avLst/>
          </a:prstGeom>
        </p:spPr>
      </p:pic>
      <p:pic>
        <p:nvPicPr>
          <p:cNvPr id="2" name="Immagine 1">
            <a:extLst>
              <a:ext uri="{FF2B5EF4-FFF2-40B4-BE49-F238E27FC236}">
                <a16:creationId xmlns:a16="http://schemas.microsoft.com/office/drawing/2014/main" id="{0286C308-5DF4-223D-7561-ABD6E109BE28}"/>
              </a:ext>
            </a:extLst>
          </p:cNvPr>
          <p:cNvPicPr>
            <a:picLocks noChangeAspect="1"/>
          </p:cNvPicPr>
          <p:nvPr/>
        </p:nvPicPr>
        <p:blipFill>
          <a:blip r:embed="rId3"/>
          <a:stretch>
            <a:fillRect/>
          </a:stretch>
        </p:blipFill>
        <p:spPr>
          <a:xfrm>
            <a:off x="0" y="20097"/>
            <a:ext cx="12192000" cy="437103"/>
          </a:xfrm>
          <a:prstGeom prst="rect">
            <a:avLst/>
          </a:prstGeom>
        </p:spPr>
      </p:pic>
      <p:pic>
        <p:nvPicPr>
          <p:cNvPr id="9" name="Immagine 8">
            <a:extLst>
              <a:ext uri="{FF2B5EF4-FFF2-40B4-BE49-F238E27FC236}">
                <a16:creationId xmlns:a16="http://schemas.microsoft.com/office/drawing/2014/main" id="{A647C8B8-F875-A22F-C3DD-A94E50C6E05F}"/>
              </a:ext>
            </a:extLst>
          </p:cNvPr>
          <p:cNvPicPr>
            <a:picLocks noChangeAspect="1"/>
          </p:cNvPicPr>
          <p:nvPr/>
        </p:nvPicPr>
        <p:blipFill>
          <a:blip r:embed="rId4"/>
          <a:stretch>
            <a:fillRect/>
          </a:stretch>
        </p:blipFill>
        <p:spPr>
          <a:xfrm>
            <a:off x="1828800" y="1128712"/>
            <a:ext cx="8534400" cy="4600575"/>
          </a:xfrm>
          <a:prstGeom prst="rect">
            <a:avLst/>
          </a:prstGeom>
        </p:spPr>
      </p:pic>
    </p:spTree>
    <p:extLst>
      <p:ext uri="{BB962C8B-B14F-4D97-AF65-F5344CB8AC3E}">
        <p14:creationId xmlns:p14="http://schemas.microsoft.com/office/powerpoint/2010/main" val="2594498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7D224F72-6E5F-D9B1-F473-A1370536E1D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A88A3E2F-96E9-E4B2-F9B4-F661D97DB98B}"/>
              </a:ext>
            </a:extLst>
          </p:cNvPr>
          <p:cNvPicPr>
            <a:picLocks noChangeAspect="1"/>
          </p:cNvPicPr>
          <p:nvPr/>
        </p:nvPicPr>
        <p:blipFill>
          <a:blip r:embed="rId3"/>
          <a:stretch>
            <a:fillRect/>
          </a:stretch>
        </p:blipFill>
        <p:spPr>
          <a:xfrm>
            <a:off x="6819142" y="121027"/>
            <a:ext cx="4644274" cy="6410686"/>
          </a:xfrm>
          <a:prstGeom prst="rect">
            <a:avLst/>
          </a:prstGeom>
        </p:spPr>
      </p:pic>
      <p:sp>
        <p:nvSpPr>
          <p:cNvPr id="5" name="Google Shape;806;p53">
            <a:extLst>
              <a:ext uri="{FF2B5EF4-FFF2-40B4-BE49-F238E27FC236}">
                <a16:creationId xmlns:a16="http://schemas.microsoft.com/office/drawing/2014/main" id="{B30D1369-A6A0-2093-062A-48B18836DEEE}"/>
              </a:ext>
            </a:extLst>
          </p:cNvPr>
          <p:cNvSpPr txBox="1">
            <a:spLocks noGrp="1"/>
          </p:cNvSpPr>
          <p:nvPr>
            <p:ph type="title"/>
          </p:nvPr>
        </p:nvSpPr>
        <p:spPr>
          <a:xfrm>
            <a:off x="374808" y="447315"/>
            <a:ext cx="12074687" cy="940200"/>
          </a:xfrm>
          <a:prstGeom prst="rect">
            <a:avLst/>
          </a:prstGeom>
          <a:noFill/>
          <a:ln>
            <a:noFill/>
          </a:ln>
        </p:spPr>
        <p:txBody>
          <a:bodyPr spcFirstLastPara="1" vert="horz" wrap="square" lIns="91425" tIns="45700" rIns="91425" bIns="45700" rtlCol="0" anchor="t" anchorCtr="0">
            <a:normAutofit fontScale="90000"/>
          </a:bodyPr>
          <a:lstStyle/>
          <a:p>
            <a:pPr>
              <a:buClr>
                <a:srgbClr val="000000"/>
              </a:buClr>
              <a:buSzPts val="10667"/>
            </a:pPr>
            <a:r>
              <a:rPr lang="it-IT" sz="5400" b="1" dirty="0">
                <a:solidFill>
                  <a:srgbClr val="E73441"/>
                </a:solidFill>
                <a:latin typeface="Oswald"/>
                <a:sym typeface="Source Sans Pro"/>
              </a:rPr>
              <a:t>Le risposte sono </a:t>
            </a:r>
            <a:br>
              <a:rPr lang="it-IT" sz="5400" b="1" dirty="0">
                <a:solidFill>
                  <a:srgbClr val="E73441"/>
                </a:solidFill>
                <a:latin typeface="Oswald"/>
                <a:sym typeface="Source Sans Pro"/>
              </a:rPr>
            </a:br>
            <a:r>
              <a:rPr lang="it-IT" sz="5400" b="1" dirty="0">
                <a:solidFill>
                  <a:srgbClr val="E73441"/>
                </a:solidFill>
                <a:latin typeface="Oswald"/>
                <a:sym typeface="Source Sans Pro"/>
              </a:rPr>
              <a:t>efficaci?</a:t>
            </a:r>
            <a:endParaRPr sz="5400" b="1" dirty="0">
              <a:solidFill>
                <a:srgbClr val="E73441"/>
              </a:solidFill>
              <a:latin typeface="Oswald"/>
              <a:sym typeface="Source Sans Pro"/>
            </a:endParaRPr>
          </a:p>
        </p:txBody>
      </p:sp>
      <p:sp>
        <p:nvSpPr>
          <p:cNvPr id="7" name="Google Shape;397;g28ebcb1374a_0_955">
            <a:extLst>
              <a:ext uri="{FF2B5EF4-FFF2-40B4-BE49-F238E27FC236}">
                <a16:creationId xmlns:a16="http://schemas.microsoft.com/office/drawing/2014/main" id="{2FF7DC27-19E7-AB7A-603E-9614D6F39CF8}"/>
              </a:ext>
            </a:extLst>
          </p:cNvPr>
          <p:cNvSpPr/>
          <p:nvPr/>
        </p:nvSpPr>
        <p:spPr>
          <a:xfrm>
            <a:off x="1642235" y="2172472"/>
            <a:ext cx="2981325" cy="3437408"/>
          </a:xfrm>
          <a:prstGeom prst="roundRect">
            <a:avLst>
              <a:gd name="adj" fmla="val 16667"/>
            </a:avLst>
          </a:prstGeom>
          <a:solidFill>
            <a:srgbClr val="00B5E5"/>
          </a:solidFill>
          <a:ln w="9525" cap="flat" cmpd="sng">
            <a:solidFill>
              <a:srgbClr val="00B5E5"/>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endParaRPr sz="2000" b="1">
              <a:solidFill>
                <a:srgbClr val="000000"/>
              </a:solidFill>
              <a:latin typeface="Oswald"/>
              <a:ea typeface="Oswald"/>
              <a:cs typeface="Oswald"/>
              <a:sym typeface="Oswald"/>
            </a:endParaRPr>
          </a:p>
        </p:txBody>
      </p:sp>
      <p:sp>
        <p:nvSpPr>
          <p:cNvPr id="8" name="Google Shape;398;g28ebcb1374a_0_955">
            <a:extLst>
              <a:ext uri="{FF2B5EF4-FFF2-40B4-BE49-F238E27FC236}">
                <a16:creationId xmlns:a16="http://schemas.microsoft.com/office/drawing/2014/main" id="{84C5AF30-A253-77F6-B8C4-DBC193024D05}"/>
              </a:ext>
            </a:extLst>
          </p:cNvPr>
          <p:cNvSpPr txBox="1"/>
          <p:nvPr/>
        </p:nvSpPr>
        <p:spPr>
          <a:xfrm>
            <a:off x="1653605" y="2172472"/>
            <a:ext cx="2985600" cy="3301137"/>
          </a:xfrm>
          <a:prstGeom prst="rect">
            <a:avLst/>
          </a:prstGeom>
          <a:noFill/>
          <a:ln>
            <a:noFill/>
          </a:ln>
        </p:spPr>
        <p:txBody>
          <a:bodyPr spcFirstLastPara="1" wrap="square" lIns="91425" tIns="45700" rIns="91425" bIns="45700" anchor="ctr" anchorCtr="0">
            <a:noAutofit/>
          </a:bodyPr>
          <a:lstStyle/>
          <a:p>
            <a:pPr algn="ctr">
              <a:lnSpc>
                <a:spcPct val="115000"/>
              </a:lnSpc>
              <a:spcBef>
                <a:spcPts val="1000"/>
              </a:spcBef>
            </a:pPr>
            <a:r>
              <a:rPr lang="it-IT" sz="3100" b="1" dirty="0">
                <a:solidFill>
                  <a:schemeClr val="lt1"/>
                </a:solidFill>
                <a:latin typeface="Oswald"/>
                <a:ea typeface="Oswald"/>
                <a:cs typeface="Oswald"/>
                <a:sym typeface="Oswald"/>
              </a:rPr>
              <a:t>Abbiamo una convenzione con i massimi esperti del settore per addestrare il vostro assistente</a:t>
            </a:r>
            <a:endParaRPr sz="3100" b="1" dirty="0">
              <a:solidFill>
                <a:schemeClr val="lt1"/>
              </a:solidFill>
              <a:latin typeface="Oswald"/>
              <a:ea typeface="Oswald"/>
              <a:cs typeface="Oswald"/>
              <a:sym typeface="Oswald"/>
            </a:endParaRPr>
          </a:p>
        </p:txBody>
      </p:sp>
    </p:spTree>
    <p:extLst>
      <p:ext uri="{BB962C8B-B14F-4D97-AF65-F5344CB8AC3E}">
        <p14:creationId xmlns:p14="http://schemas.microsoft.com/office/powerpoint/2010/main" val="102981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g28ebcb1374a_0_805"/>
          <p:cNvPicPr preferRelativeResize="0"/>
          <p:nvPr/>
        </p:nvPicPr>
        <p:blipFill rotWithShape="1">
          <a:blip r:embed="rId3">
            <a:alphaModFix/>
          </a:blip>
          <a:srcRect/>
          <a:stretch/>
        </p:blipFill>
        <p:spPr>
          <a:xfrm>
            <a:off x="9330" y="-1210860"/>
            <a:ext cx="12182671" cy="8121779"/>
          </a:xfrm>
          <a:prstGeom prst="rect">
            <a:avLst/>
          </a:prstGeom>
          <a:noFill/>
          <a:ln>
            <a:noFill/>
          </a:ln>
        </p:spPr>
      </p:pic>
      <p:sp>
        <p:nvSpPr>
          <p:cNvPr id="854" name="Google Shape;854;g28ebcb1374a_0_805"/>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pPr>
              <a:buClr>
                <a:srgbClr val="000000"/>
              </a:buClr>
              <a:buSzPts val="1200"/>
            </a:pPr>
            <a:fld id="{00000000-1234-1234-1234-123412341234}" type="slidenum">
              <a:rPr lang="it-IT"/>
              <a:pPr>
                <a:buClr>
                  <a:srgbClr val="000000"/>
                </a:buClr>
                <a:buSzPts val="1200"/>
              </a:pPr>
              <a:t>24</a:t>
            </a:fld>
            <a:endParaRPr/>
          </a:p>
        </p:txBody>
      </p:sp>
      <p:sp>
        <p:nvSpPr>
          <p:cNvPr id="855" name="Google Shape;855;g28ebcb1374a_0_805"/>
          <p:cNvSpPr txBox="1">
            <a:spLocks noGrp="1"/>
          </p:cNvSpPr>
          <p:nvPr>
            <p:ph type="title"/>
          </p:nvPr>
        </p:nvSpPr>
        <p:spPr>
          <a:xfrm>
            <a:off x="3608600" y="1874238"/>
            <a:ext cx="4890000" cy="2791050"/>
          </a:xfrm>
          <a:prstGeom prst="rect">
            <a:avLst/>
          </a:prstGeom>
          <a:noFill/>
          <a:ln>
            <a:noFill/>
          </a:ln>
        </p:spPr>
        <p:txBody>
          <a:bodyPr spcFirstLastPara="1" vert="horz" wrap="square" lIns="91425" tIns="45700" rIns="91425" bIns="45700" rtlCol="0" anchor="ctr" anchorCtr="0">
            <a:noAutofit/>
          </a:bodyPr>
          <a:lstStyle/>
          <a:p>
            <a:pPr algn="ctr">
              <a:lnSpc>
                <a:spcPct val="100000"/>
              </a:lnSpc>
              <a:buClr>
                <a:srgbClr val="0073C2"/>
              </a:buClr>
              <a:buSzPts val="5400"/>
            </a:pPr>
            <a:r>
              <a:rPr lang="it-IT" sz="5000" b="0" dirty="0">
                <a:latin typeface="Oswald Medium"/>
                <a:ea typeface="Oswald Medium"/>
                <a:cs typeface="Oswald Medium"/>
                <a:sym typeface="Oswald Medium"/>
              </a:rPr>
              <a:t>DOMANDA</a:t>
            </a:r>
            <a:endParaRPr sz="5000" b="0" dirty="0">
              <a:latin typeface="Oswald Medium"/>
              <a:ea typeface="Oswald Medium"/>
              <a:cs typeface="Oswald Medium"/>
              <a:sym typeface="Oswald Medium"/>
            </a:endParaRPr>
          </a:p>
          <a:p>
            <a:pPr>
              <a:lnSpc>
                <a:spcPct val="100000"/>
              </a:lnSpc>
              <a:buSzPts val="1100"/>
            </a:pPr>
            <a:r>
              <a:rPr lang="it-IT" sz="2900" b="0" dirty="0">
                <a:solidFill>
                  <a:srgbClr val="E73441"/>
                </a:solidFill>
                <a:latin typeface="Oswald Medium"/>
                <a:ea typeface="Oswald Medium"/>
                <a:cs typeface="Oswald Medium"/>
                <a:sym typeface="Oswald Medium"/>
              </a:rPr>
              <a:t>OpenRosetta.ai può fare da chatbot?</a:t>
            </a:r>
            <a:endParaRPr sz="2900" b="0" dirty="0">
              <a:solidFill>
                <a:srgbClr val="E73441"/>
              </a:solidFill>
              <a:latin typeface="Oswald Medium"/>
              <a:ea typeface="Oswald Medium"/>
              <a:cs typeface="Oswald Medium"/>
              <a:sym typeface="Oswald Medium"/>
            </a:endParaRPr>
          </a:p>
        </p:txBody>
      </p:sp>
    </p:spTree>
    <p:extLst>
      <p:ext uri="{BB962C8B-B14F-4D97-AF65-F5344CB8AC3E}">
        <p14:creationId xmlns:p14="http://schemas.microsoft.com/office/powerpoint/2010/main" val="290735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4C3C0584-BC06-A57B-0994-6E8DFFF67AFD}"/>
            </a:ext>
          </a:extLst>
        </p:cNvPr>
        <p:cNvGrpSpPr/>
        <p:nvPr/>
      </p:nvGrpSpPr>
      <p:grpSpPr>
        <a:xfrm>
          <a:off x="0" y="0"/>
          <a:ext cx="0" cy="0"/>
          <a:chOff x="0" y="0"/>
          <a:chExt cx="0" cy="0"/>
        </a:xfrm>
      </p:grpSpPr>
      <p:sp>
        <p:nvSpPr>
          <p:cNvPr id="3" name="Google Shape;411;g28ebcb1374a_0_428">
            <a:extLst>
              <a:ext uri="{FF2B5EF4-FFF2-40B4-BE49-F238E27FC236}">
                <a16:creationId xmlns:a16="http://schemas.microsoft.com/office/drawing/2014/main" id="{57CF64F7-5F11-C324-EAFB-B256B467F306}"/>
              </a:ext>
            </a:extLst>
          </p:cNvPr>
          <p:cNvSpPr txBox="1"/>
          <p:nvPr/>
        </p:nvSpPr>
        <p:spPr>
          <a:xfrm>
            <a:off x="1" y="442938"/>
            <a:ext cx="5223587" cy="590891"/>
          </a:xfrm>
          <a:prstGeom prst="rect">
            <a:avLst/>
          </a:prstGeom>
          <a:noFill/>
          <a:ln>
            <a:noFill/>
          </a:ln>
        </p:spPr>
        <p:txBody>
          <a:bodyPr spcFirstLastPara="1" wrap="square" lIns="91425" tIns="45700" rIns="91425" bIns="45700" anchor="t" anchorCtr="0">
            <a:spAutoFit/>
          </a:bodyPr>
          <a:lstStyle/>
          <a:p>
            <a:pPr algn="ctr">
              <a:lnSpc>
                <a:spcPct val="90000"/>
              </a:lnSpc>
            </a:pPr>
            <a:r>
              <a:rPr lang="it-IT" sz="3600" dirty="0">
                <a:solidFill>
                  <a:srgbClr val="0073C2"/>
                </a:solidFill>
              </a:rPr>
              <a:t>Chatbot</a:t>
            </a:r>
            <a:endParaRPr sz="3600" b="1" dirty="0">
              <a:solidFill>
                <a:srgbClr val="E73441"/>
              </a:solidFill>
              <a:latin typeface="Oswald"/>
              <a:ea typeface="Oswald"/>
              <a:cs typeface="Oswald"/>
              <a:sym typeface="Oswald"/>
            </a:endParaRPr>
          </a:p>
        </p:txBody>
      </p:sp>
      <p:sp>
        <p:nvSpPr>
          <p:cNvPr id="5" name="CasellaDiTesto 4">
            <a:extLst>
              <a:ext uri="{FF2B5EF4-FFF2-40B4-BE49-F238E27FC236}">
                <a16:creationId xmlns:a16="http://schemas.microsoft.com/office/drawing/2014/main" id="{5ACE5873-806C-40C7-2A21-091D454887DD}"/>
              </a:ext>
            </a:extLst>
          </p:cNvPr>
          <p:cNvSpPr txBox="1"/>
          <p:nvPr/>
        </p:nvSpPr>
        <p:spPr>
          <a:xfrm>
            <a:off x="193607" y="2335403"/>
            <a:ext cx="5029978" cy="923330"/>
          </a:xfrm>
          <a:prstGeom prst="rect">
            <a:avLst/>
          </a:prstGeom>
          <a:noFill/>
        </p:spPr>
        <p:txBody>
          <a:bodyPr wrap="square">
            <a:spAutoFit/>
          </a:bodyPr>
          <a:lstStyle/>
          <a:p>
            <a:pPr algn="l"/>
            <a:r>
              <a:rPr lang="it-IT" b="1" dirty="0">
                <a:solidFill>
                  <a:srgbClr val="3D549E"/>
                </a:solidFill>
                <a:highlight>
                  <a:srgbClr val="FFFFFF"/>
                </a:highlight>
                <a:latin typeface="var( --e-global-typography-primary-font-family )"/>
              </a:rPr>
              <a:t>Pronto all’uso</a:t>
            </a:r>
            <a:endParaRPr lang="it-IT" b="1" i="0" dirty="0">
              <a:solidFill>
                <a:srgbClr val="3D549E"/>
              </a:solidFill>
              <a:effectLst/>
              <a:highlight>
                <a:srgbClr val="FFFFFF"/>
              </a:highlight>
              <a:latin typeface="var( --e-global-typography-primary-font-family )"/>
            </a:endParaRPr>
          </a:p>
          <a:p>
            <a:pPr algn="l"/>
            <a:r>
              <a:rPr lang="it-IT" dirty="0">
                <a:highlight>
                  <a:srgbClr val="FFFFFF"/>
                </a:highlight>
                <a:latin typeface="var( --e-global-typography-text-font-family )"/>
              </a:rPr>
              <a:t>Dimentica le lunghe sessioni di «formazione», il chatbot viene fornito addestrato sui tuoi dati</a:t>
            </a:r>
            <a:endParaRPr lang="it-IT" b="0" i="0" dirty="0">
              <a:effectLst/>
              <a:highlight>
                <a:srgbClr val="FFFFFF"/>
              </a:highlight>
              <a:latin typeface="var( --e-global-typography-text-font-family )"/>
            </a:endParaRPr>
          </a:p>
        </p:txBody>
      </p:sp>
      <p:sp>
        <p:nvSpPr>
          <p:cNvPr id="8" name="CasellaDiTesto 7">
            <a:extLst>
              <a:ext uri="{FF2B5EF4-FFF2-40B4-BE49-F238E27FC236}">
                <a16:creationId xmlns:a16="http://schemas.microsoft.com/office/drawing/2014/main" id="{EEC017B6-3EED-C999-7F2B-2B641586DEF7}"/>
              </a:ext>
            </a:extLst>
          </p:cNvPr>
          <p:cNvSpPr txBox="1"/>
          <p:nvPr/>
        </p:nvSpPr>
        <p:spPr>
          <a:xfrm>
            <a:off x="193608" y="3599268"/>
            <a:ext cx="5029977" cy="923330"/>
          </a:xfrm>
          <a:prstGeom prst="rect">
            <a:avLst/>
          </a:prstGeom>
          <a:noFill/>
        </p:spPr>
        <p:txBody>
          <a:bodyPr wrap="square">
            <a:spAutoFit/>
          </a:bodyPr>
          <a:lstStyle/>
          <a:p>
            <a:pPr algn="l"/>
            <a:r>
              <a:rPr lang="it-IT" b="1" i="0" dirty="0">
                <a:solidFill>
                  <a:srgbClr val="3D549E"/>
                </a:solidFill>
                <a:effectLst/>
                <a:highlight>
                  <a:srgbClr val="FFFFFF"/>
                </a:highlight>
                <a:latin typeface="var( --e-global-typography-primary-font-family )"/>
              </a:rPr>
              <a:t>Integrabile in qualsiasi sito web</a:t>
            </a:r>
          </a:p>
          <a:p>
            <a:pPr algn="l"/>
            <a:r>
              <a:rPr lang="it-IT" b="0" i="0" dirty="0">
                <a:effectLst/>
                <a:highlight>
                  <a:srgbClr val="FFFFFF"/>
                </a:highlight>
                <a:latin typeface="var( --e-global-typography-text-font-family )"/>
              </a:rPr>
              <a:t>L’integrazione nel sito è semplice e veloce, basta inserire uno script</a:t>
            </a:r>
          </a:p>
        </p:txBody>
      </p:sp>
      <p:sp>
        <p:nvSpPr>
          <p:cNvPr id="6" name="CasellaDiTesto 5">
            <a:extLst>
              <a:ext uri="{FF2B5EF4-FFF2-40B4-BE49-F238E27FC236}">
                <a16:creationId xmlns:a16="http://schemas.microsoft.com/office/drawing/2014/main" id="{24619918-EE37-67EE-817D-48BBCCDA396C}"/>
              </a:ext>
            </a:extLst>
          </p:cNvPr>
          <p:cNvSpPr txBox="1"/>
          <p:nvPr/>
        </p:nvSpPr>
        <p:spPr>
          <a:xfrm>
            <a:off x="193609" y="1008750"/>
            <a:ext cx="5029977" cy="923330"/>
          </a:xfrm>
          <a:prstGeom prst="rect">
            <a:avLst/>
          </a:prstGeom>
          <a:noFill/>
        </p:spPr>
        <p:txBody>
          <a:bodyPr wrap="square">
            <a:spAutoFit/>
          </a:bodyPr>
          <a:lstStyle/>
          <a:p>
            <a:pPr algn="l"/>
            <a:r>
              <a:rPr lang="it-IT" b="1" dirty="0">
                <a:solidFill>
                  <a:srgbClr val="3D549E"/>
                </a:solidFill>
                <a:highlight>
                  <a:srgbClr val="FFFFFF"/>
                </a:highlight>
                <a:latin typeface="var( --e-global-typography-primary-font-family )"/>
              </a:rPr>
              <a:t>Risposte veloci e precise</a:t>
            </a:r>
            <a:endParaRPr lang="it-IT" b="1" i="0" dirty="0">
              <a:solidFill>
                <a:srgbClr val="3D549E"/>
              </a:solidFill>
              <a:effectLst/>
              <a:highlight>
                <a:srgbClr val="FFFFFF"/>
              </a:highlight>
              <a:latin typeface="var( --e-global-typography-primary-font-family )"/>
            </a:endParaRPr>
          </a:p>
          <a:p>
            <a:pPr algn="l"/>
            <a:r>
              <a:rPr lang="it-IT" b="0" i="0" dirty="0">
                <a:effectLst/>
                <a:highlight>
                  <a:srgbClr val="FFFFFF"/>
                </a:highlight>
                <a:latin typeface="var( --e-global-typography-text-font-family )"/>
              </a:rPr>
              <a:t>Il chatbot viene addestrato con i dati di OpenRosetta.ai e con i dati del tuo sito web</a:t>
            </a:r>
          </a:p>
        </p:txBody>
      </p:sp>
      <p:pic>
        <p:nvPicPr>
          <p:cNvPr id="4" name="2024-06-20 12-23-11.remuxed">
            <a:hlinkClick r:id="" action="ppaction://media"/>
            <a:extLst>
              <a:ext uri="{FF2B5EF4-FFF2-40B4-BE49-F238E27FC236}">
                <a16:creationId xmlns:a16="http://schemas.microsoft.com/office/drawing/2014/main" id="{4F97641E-4C5C-AD65-A087-2474F046230E}"/>
              </a:ext>
            </a:extLst>
          </p:cNvPr>
          <p:cNvPicPr>
            <a:picLocks noChangeAspect="1"/>
          </p:cNvPicPr>
          <p:nvPr>
            <a:videoFile r:link="rId1"/>
            <p:extLst>
              <p:ext uri="{DAA4B4D4-6D71-4841-9C94-3DE7FCFB9230}">
                <p14:media xmlns:p14="http://schemas.microsoft.com/office/powerpoint/2010/main" r:embed="rId2">
                  <p14:trim st="5875"/>
                </p14:media>
              </p:ext>
            </p:extLst>
          </p:nvPr>
        </p:nvPicPr>
        <p:blipFill rotWithShape="1">
          <a:blip r:embed="rId5"/>
          <a:srcRect l="61080" t="29440" r="4456" b="13613"/>
          <a:stretch/>
        </p:blipFill>
        <p:spPr>
          <a:xfrm>
            <a:off x="5607043" y="103238"/>
            <a:ext cx="6981307" cy="6488481"/>
          </a:xfrm>
          <a:prstGeom prst="rect">
            <a:avLst/>
          </a:prstGeom>
        </p:spPr>
      </p:pic>
    </p:spTree>
    <p:extLst>
      <p:ext uri="{BB962C8B-B14F-4D97-AF65-F5344CB8AC3E}">
        <p14:creationId xmlns:p14="http://schemas.microsoft.com/office/powerpoint/2010/main" val="18534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4C3C0584-BC06-A57B-0994-6E8DFFF67AFD}"/>
            </a:ext>
          </a:extLst>
        </p:cNvPr>
        <p:cNvGrpSpPr/>
        <p:nvPr/>
      </p:nvGrpSpPr>
      <p:grpSpPr>
        <a:xfrm>
          <a:off x="0" y="0"/>
          <a:ext cx="0" cy="0"/>
          <a:chOff x="0" y="0"/>
          <a:chExt cx="0" cy="0"/>
        </a:xfrm>
      </p:grpSpPr>
      <p:sp>
        <p:nvSpPr>
          <p:cNvPr id="3" name="Google Shape;411;g28ebcb1374a_0_428">
            <a:extLst>
              <a:ext uri="{FF2B5EF4-FFF2-40B4-BE49-F238E27FC236}">
                <a16:creationId xmlns:a16="http://schemas.microsoft.com/office/drawing/2014/main" id="{57CF64F7-5F11-C324-EAFB-B256B467F306}"/>
              </a:ext>
            </a:extLst>
          </p:cNvPr>
          <p:cNvSpPr txBox="1"/>
          <p:nvPr/>
        </p:nvSpPr>
        <p:spPr>
          <a:xfrm>
            <a:off x="1" y="442938"/>
            <a:ext cx="5223587" cy="590891"/>
          </a:xfrm>
          <a:prstGeom prst="rect">
            <a:avLst/>
          </a:prstGeom>
          <a:noFill/>
          <a:ln>
            <a:noFill/>
          </a:ln>
        </p:spPr>
        <p:txBody>
          <a:bodyPr spcFirstLastPara="1" wrap="square" lIns="91425" tIns="45700" rIns="91425" bIns="45700" anchor="t" anchorCtr="0">
            <a:spAutoFit/>
          </a:bodyPr>
          <a:lstStyle/>
          <a:p>
            <a:pPr algn="ctr">
              <a:lnSpc>
                <a:spcPct val="90000"/>
              </a:lnSpc>
            </a:pPr>
            <a:r>
              <a:rPr lang="it-IT" sz="3600" dirty="0">
                <a:solidFill>
                  <a:srgbClr val="0073C2"/>
                </a:solidFill>
              </a:rPr>
              <a:t>Gestione prenotazioni</a:t>
            </a:r>
            <a:endParaRPr sz="3600" b="1" dirty="0">
              <a:solidFill>
                <a:srgbClr val="E73441"/>
              </a:solidFill>
              <a:latin typeface="Oswald"/>
              <a:ea typeface="Oswald"/>
              <a:cs typeface="Oswald"/>
              <a:sym typeface="Oswald"/>
            </a:endParaRPr>
          </a:p>
        </p:txBody>
      </p:sp>
      <p:sp>
        <p:nvSpPr>
          <p:cNvPr id="6" name="CasellaDiTesto 5">
            <a:extLst>
              <a:ext uri="{FF2B5EF4-FFF2-40B4-BE49-F238E27FC236}">
                <a16:creationId xmlns:a16="http://schemas.microsoft.com/office/drawing/2014/main" id="{24619918-EE37-67EE-817D-48BBCCDA396C}"/>
              </a:ext>
            </a:extLst>
          </p:cNvPr>
          <p:cNvSpPr txBox="1"/>
          <p:nvPr/>
        </p:nvSpPr>
        <p:spPr>
          <a:xfrm>
            <a:off x="193609" y="1008750"/>
            <a:ext cx="5029977" cy="2585323"/>
          </a:xfrm>
          <a:prstGeom prst="rect">
            <a:avLst/>
          </a:prstGeom>
          <a:noFill/>
        </p:spPr>
        <p:txBody>
          <a:bodyPr wrap="square">
            <a:spAutoFit/>
          </a:bodyPr>
          <a:lstStyle/>
          <a:p>
            <a:pPr algn="l"/>
            <a:r>
              <a:rPr lang="it-IT" b="1" dirty="0">
                <a:solidFill>
                  <a:srgbClr val="3D549E"/>
                </a:solidFill>
                <a:highlight>
                  <a:srgbClr val="FFFFFF"/>
                </a:highlight>
                <a:latin typeface="var( --e-global-typography-primary-font-family )"/>
              </a:rPr>
              <a:t>Integrazione con il booking engine</a:t>
            </a:r>
          </a:p>
          <a:p>
            <a:pPr algn="l"/>
            <a:r>
              <a:rPr lang="it-IT" b="0" i="0" dirty="0">
                <a:effectLst/>
                <a:highlight>
                  <a:srgbClr val="FFFFFF"/>
                </a:highlight>
                <a:latin typeface="var( --e-global-typography-text-font-family )"/>
              </a:rPr>
              <a:t>Con l’obiettivo di </a:t>
            </a:r>
            <a:r>
              <a:rPr lang="it-IT" dirty="0">
                <a:highlight>
                  <a:srgbClr val="FFFFFF"/>
                </a:highlight>
                <a:latin typeface="var( --e-global-typography-text-font-family )"/>
              </a:rPr>
              <a:t>gestire centralmente le prenotazioni, il </a:t>
            </a:r>
            <a:r>
              <a:rPr lang="it-IT" b="0" i="0" dirty="0">
                <a:effectLst/>
                <a:highlight>
                  <a:srgbClr val="FFFFFF"/>
                </a:highlight>
                <a:latin typeface="var( --e-global-typography-text-font-family )"/>
              </a:rPr>
              <a:t>chatbot di OpenRosetta.ai è integrato con il booking engine Simple Booking.</a:t>
            </a:r>
          </a:p>
          <a:p>
            <a:pPr algn="l"/>
            <a:endParaRPr lang="it-IT" dirty="0">
              <a:highlight>
                <a:srgbClr val="FFFFFF"/>
              </a:highlight>
              <a:latin typeface="var( --e-global-typography-text-font-family )"/>
            </a:endParaRPr>
          </a:p>
          <a:p>
            <a:pPr algn="l"/>
            <a:r>
              <a:rPr lang="it-IT" dirty="0">
                <a:highlight>
                  <a:srgbClr val="FFFFFF"/>
                </a:highlight>
                <a:latin typeface="var( --e-global-typography-text-font-family )"/>
              </a:rPr>
              <a:t>Dopo aver identificato, in modo conversazionale, i dati necessari per gestire la richiesta di prenotazione, il chatbot crea un link personalizzato che reinvia alla specifica pagina del booking engine</a:t>
            </a:r>
            <a:endParaRPr lang="it-IT" b="0" i="0" dirty="0">
              <a:effectLst/>
              <a:highlight>
                <a:srgbClr val="FFFFFF"/>
              </a:highlight>
              <a:latin typeface="var( --e-global-typography-text-font-family )"/>
            </a:endParaRPr>
          </a:p>
        </p:txBody>
      </p:sp>
      <p:pic>
        <p:nvPicPr>
          <p:cNvPr id="7" name="2024-06-20 12-52-19.remuxed">
            <a:hlinkClick r:id="" action="ppaction://media"/>
            <a:extLst>
              <a:ext uri="{FF2B5EF4-FFF2-40B4-BE49-F238E27FC236}">
                <a16:creationId xmlns:a16="http://schemas.microsoft.com/office/drawing/2014/main" id="{AD607383-1038-6ADA-ECF1-43FD8D294F78}"/>
              </a:ext>
            </a:extLst>
          </p:cNvPr>
          <p:cNvPicPr>
            <a:picLocks noChangeAspect="1"/>
          </p:cNvPicPr>
          <p:nvPr>
            <a:videoFile r:link="rId1"/>
            <p:extLst>
              <p:ext uri="{DAA4B4D4-6D71-4841-9C94-3DE7FCFB9230}">
                <p14:media xmlns:p14="http://schemas.microsoft.com/office/powerpoint/2010/main" r:embed="rId2">
                  <p14:trim end="17445"/>
                </p14:media>
              </p:ext>
            </p:extLst>
          </p:nvPr>
        </p:nvPicPr>
        <p:blipFill rotWithShape="1">
          <a:blip r:embed="rId5"/>
          <a:srcRect l="62800" t="26705" r="4595" b="12214"/>
          <a:stretch/>
        </p:blipFill>
        <p:spPr>
          <a:xfrm>
            <a:off x="5607040" y="0"/>
            <a:ext cx="6506297" cy="6856221"/>
          </a:xfrm>
          <a:prstGeom prst="rect">
            <a:avLst/>
          </a:prstGeom>
        </p:spPr>
      </p:pic>
    </p:spTree>
    <p:extLst>
      <p:ext uri="{BB962C8B-B14F-4D97-AF65-F5344CB8AC3E}">
        <p14:creationId xmlns:p14="http://schemas.microsoft.com/office/powerpoint/2010/main" val="5644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D6C33245-31AC-40FC-A95B-93A34848844D}"/>
            </a:ext>
          </a:extLst>
        </p:cNvPr>
        <p:cNvGrpSpPr/>
        <p:nvPr/>
      </p:nvGrpSpPr>
      <p:grpSpPr>
        <a:xfrm>
          <a:off x="0" y="0"/>
          <a:ext cx="0" cy="0"/>
          <a:chOff x="0" y="0"/>
          <a:chExt cx="0" cy="0"/>
        </a:xfrm>
      </p:grpSpPr>
      <p:pic>
        <p:nvPicPr>
          <p:cNvPr id="4" name="Immagine 3" descr="Immagine che contiene testo, schermata, software, Pagina Web&#10;&#10;Descrizione generata automaticamente">
            <a:extLst>
              <a:ext uri="{FF2B5EF4-FFF2-40B4-BE49-F238E27FC236}">
                <a16:creationId xmlns:a16="http://schemas.microsoft.com/office/drawing/2014/main" id="{7B7FBCD3-3940-AA2F-4E8E-F692155A6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15340"/>
          </a:xfrm>
          <a:prstGeom prst="rect">
            <a:avLst/>
          </a:prstGeom>
        </p:spPr>
      </p:pic>
      <p:sp>
        <p:nvSpPr>
          <p:cNvPr id="5" name="Freccia a destra 4">
            <a:extLst>
              <a:ext uri="{FF2B5EF4-FFF2-40B4-BE49-F238E27FC236}">
                <a16:creationId xmlns:a16="http://schemas.microsoft.com/office/drawing/2014/main" id="{43991DD5-EC7E-3779-0AB4-A3528AEAFC1C}"/>
              </a:ext>
            </a:extLst>
          </p:cNvPr>
          <p:cNvSpPr/>
          <p:nvPr/>
        </p:nvSpPr>
        <p:spPr>
          <a:xfrm rot="18000000">
            <a:off x="812727" y="2266496"/>
            <a:ext cx="1848897" cy="15574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F4E54E5C-7D88-BCBC-C87C-3C6D72EB727E}"/>
              </a:ext>
            </a:extLst>
          </p:cNvPr>
          <p:cNvSpPr/>
          <p:nvPr/>
        </p:nvSpPr>
        <p:spPr>
          <a:xfrm rot="18000000">
            <a:off x="969614" y="6042281"/>
            <a:ext cx="1288573" cy="10854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372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g28ebcb1374a_0_805"/>
          <p:cNvPicPr preferRelativeResize="0"/>
          <p:nvPr/>
        </p:nvPicPr>
        <p:blipFill rotWithShape="1">
          <a:blip r:embed="rId3">
            <a:alphaModFix/>
          </a:blip>
          <a:srcRect/>
          <a:stretch/>
        </p:blipFill>
        <p:spPr>
          <a:xfrm>
            <a:off x="9330" y="-1210860"/>
            <a:ext cx="12182671" cy="8121779"/>
          </a:xfrm>
          <a:prstGeom prst="rect">
            <a:avLst/>
          </a:prstGeom>
          <a:noFill/>
          <a:ln>
            <a:noFill/>
          </a:ln>
        </p:spPr>
      </p:pic>
      <p:sp>
        <p:nvSpPr>
          <p:cNvPr id="854" name="Google Shape;854;g28ebcb1374a_0_805"/>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pPr>
              <a:buClr>
                <a:srgbClr val="000000"/>
              </a:buClr>
              <a:buSzPts val="1200"/>
            </a:pPr>
            <a:fld id="{00000000-1234-1234-1234-123412341234}" type="slidenum">
              <a:rPr lang="it-IT"/>
              <a:pPr>
                <a:buClr>
                  <a:srgbClr val="000000"/>
                </a:buClr>
                <a:buSzPts val="1200"/>
              </a:pPr>
              <a:t>28</a:t>
            </a:fld>
            <a:endParaRPr/>
          </a:p>
        </p:txBody>
      </p:sp>
      <p:sp>
        <p:nvSpPr>
          <p:cNvPr id="855" name="Google Shape;855;g28ebcb1374a_0_805"/>
          <p:cNvSpPr txBox="1">
            <a:spLocks noGrp="1"/>
          </p:cNvSpPr>
          <p:nvPr>
            <p:ph type="title"/>
          </p:nvPr>
        </p:nvSpPr>
        <p:spPr>
          <a:xfrm>
            <a:off x="3608600" y="1874238"/>
            <a:ext cx="4890000" cy="2791050"/>
          </a:xfrm>
          <a:prstGeom prst="rect">
            <a:avLst/>
          </a:prstGeom>
          <a:noFill/>
          <a:ln>
            <a:noFill/>
          </a:ln>
        </p:spPr>
        <p:txBody>
          <a:bodyPr spcFirstLastPara="1" vert="horz" wrap="square" lIns="91425" tIns="45700" rIns="91425" bIns="45700" rtlCol="0" anchor="ctr" anchorCtr="0">
            <a:noAutofit/>
          </a:bodyPr>
          <a:lstStyle/>
          <a:p>
            <a:pPr algn="ctr">
              <a:lnSpc>
                <a:spcPct val="100000"/>
              </a:lnSpc>
              <a:buClr>
                <a:srgbClr val="0073C2"/>
              </a:buClr>
              <a:buSzPts val="5400"/>
            </a:pPr>
            <a:r>
              <a:rPr lang="it-IT" sz="5000" b="0" dirty="0">
                <a:latin typeface="Oswald Medium"/>
                <a:ea typeface="Oswald Medium"/>
                <a:cs typeface="Oswald Medium"/>
                <a:sym typeface="Oswald Medium"/>
              </a:rPr>
              <a:t>DOMANDA</a:t>
            </a:r>
            <a:endParaRPr sz="5000" b="0" dirty="0">
              <a:latin typeface="Oswald Medium"/>
              <a:ea typeface="Oswald Medium"/>
              <a:cs typeface="Oswald Medium"/>
              <a:sym typeface="Oswald Medium"/>
            </a:endParaRPr>
          </a:p>
          <a:p>
            <a:pPr>
              <a:lnSpc>
                <a:spcPct val="100000"/>
              </a:lnSpc>
              <a:buSzPts val="1100"/>
            </a:pPr>
            <a:r>
              <a:rPr lang="it-IT" sz="2900" b="0" dirty="0">
                <a:solidFill>
                  <a:srgbClr val="E73441"/>
                </a:solidFill>
                <a:latin typeface="Oswald Medium"/>
                <a:ea typeface="Oswald Medium"/>
                <a:cs typeface="Oswald Medium"/>
                <a:sym typeface="Oswald Medium"/>
              </a:rPr>
              <a:t>E può aiutare a gestire le e-mail che ogni giorno riceviamo?</a:t>
            </a:r>
            <a:endParaRPr sz="2900" b="0" dirty="0">
              <a:solidFill>
                <a:srgbClr val="E73441"/>
              </a:solidFill>
              <a:latin typeface="Oswald Medium"/>
              <a:ea typeface="Oswald Medium"/>
              <a:cs typeface="Oswald Medium"/>
              <a:sym typeface="Oswald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3">
          <a:extLst>
            <a:ext uri="{FF2B5EF4-FFF2-40B4-BE49-F238E27FC236}">
              <a16:creationId xmlns:a16="http://schemas.microsoft.com/office/drawing/2014/main" id="{D6C33245-31AC-40FC-A95B-93A34848844D}"/>
            </a:ext>
          </a:extLst>
        </p:cNvPr>
        <p:cNvGrpSpPr/>
        <p:nvPr/>
      </p:nvGrpSpPr>
      <p:grpSpPr>
        <a:xfrm>
          <a:off x="0" y="0"/>
          <a:ext cx="0" cy="0"/>
          <a:chOff x="0" y="0"/>
          <a:chExt cx="0" cy="0"/>
        </a:xfrm>
      </p:grpSpPr>
      <p:pic>
        <p:nvPicPr>
          <p:cNvPr id="13314" name="Picture 2" descr="an busy manager talking with a busy and sad employer">
            <a:extLst>
              <a:ext uri="{FF2B5EF4-FFF2-40B4-BE49-F238E27FC236}">
                <a16:creationId xmlns:a16="http://schemas.microsoft.com/office/drawing/2014/main" id="{38849724-AA9A-C86E-A360-1679DC3C2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70" y="-990600"/>
            <a:ext cx="11934825" cy="11934825"/>
          </a:xfrm>
          <a:prstGeom prst="rect">
            <a:avLst/>
          </a:prstGeom>
          <a:noFill/>
          <a:extLst>
            <a:ext uri="{909E8E84-426E-40DD-AFC4-6F175D3DCCD1}">
              <a14:hiddenFill xmlns:a14="http://schemas.microsoft.com/office/drawing/2010/main">
                <a:solidFill>
                  <a:srgbClr val="FFFFFF"/>
                </a:solidFill>
              </a14:hiddenFill>
            </a:ext>
          </a:extLst>
        </p:spPr>
      </p:pic>
      <p:pic>
        <p:nvPicPr>
          <p:cNvPr id="716" name="Google Shape;716;g28ebcb1374a_0_632">
            <a:extLst>
              <a:ext uri="{FF2B5EF4-FFF2-40B4-BE49-F238E27FC236}">
                <a16:creationId xmlns:a16="http://schemas.microsoft.com/office/drawing/2014/main" id="{C1C09D96-75C9-53C3-A126-D4E7050B55CC}"/>
              </a:ext>
            </a:extLst>
          </p:cNvPr>
          <p:cNvPicPr preferRelativeResize="0"/>
          <p:nvPr/>
        </p:nvPicPr>
        <p:blipFill>
          <a:blip r:embed="rId4">
            <a:alphaModFix/>
          </a:blip>
          <a:stretch>
            <a:fillRect/>
          </a:stretch>
        </p:blipFill>
        <p:spPr>
          <a:xfrm>
            <a:off x="10712906" y="6049218"/>
            <a:ext cx="991475" cy="482495"/>
          </a:xfrm>
          <a:prstGeom prst="rect">
            <a:avLst/>
          </a:prstGeom>
          <a:noFill/>
          <a:ln>
            <a:noFill/>
          </a:ln>
        </p:spPr>
      </p:pic>
      <p:sp>
        <p:nvSpPr>
          <p:cNvPr id="3" name="Google Shape;411;g28ebcb1374a_0_428">
            <a:extLst>
              <a:ext uri="{FF2B5EF4-FFF2-40B4-BE49-F238E27FC236}">
                <a16:creationId xmlns:a16="http://schemas.microsoft.com/office/drawing/2014/main" id="{50CCDF7F-78D1-7559-D70C-C233A6F51E75}"/>
              </a:ext>
            </a:extLst>
          </p:cNvPr>
          <p:cNvSpPr txBox="1"/>
          <p:nvPr/>
        </p:nvSpPr>
        <p:spPr>
          <a:xfrm>
            <a:off x="0" y="434625"/>
            <a:ext cx="6359312" cy="840190"/>
          </a:xfrm>
          <a:prstGeom prst="rect">
            <a:avLst/>
          </a:prstGeom>
          <a:noFill/>
          <a:ln>
            <a:noFill/>
          </a:ln>
        </p:spPr>
        <p:txBody>
          <a:bodyPr spcFirstLastPara="1" wrap="square" lIns="91425" tIns="45700" rIns="91425" bIns="45700" anchor="t" anchorCtr="0">
            <a:spAutoFit/>
          </a:bodyPr>
          <a:lstStyle/>
          <a:p>
            <a:pPr algn="ctr">
              <a:lnSpc>
                <a:spcPct val="90000"/>
              </a:lnSpc>
            </a:pPr>
            <a:r>
              <a:rPr lang="it-IT" sz="5400" b="1" dirty="0">
                <a:solidFill>
                  <a:srgbClr val="E73441"/>
                </a:solidFill>
                <a:latin typeface="Oswald"/>
                <a:ea typeface="Oswald"/>
                <a:cs typeface="Oswald"/>
                <a:sym typeface="Oswald"/>
              </a:rPr>
              <a:t>2023</a:t>
            </a:r>
          </a:p>
        </p:txBody>
      </p:sp>
      <p:pic>
        <p:nvPicPr>
          <p:cNvPr id="715" name="Google Shape;715;g28ebcb1374a_0_632">
            <a:extLst>
              <a:ext uri="{FF2B5EF4-FFF2-40B4-BE49-F238E27FC236}">
                <a16:creationId xmlns:a16="http://schemas.microsoft.com/office/drawing/2014/main" id="{0007F51B-4A64-CE1C-0F88-D4555F35E0BB}"/>
              </a:ext>
            </a:extLst>
          </p:cNvPr>
          <p:cNvPicPr preferRelativeResize="0"/>
          <p:nvPr/>
        </p:nvPicPr>
        <p:blipFill rotWithShape="1">
          <a:blip r:embed="rId5">
            <a:alphaModFix/>
          </a:blip>
          <a:srcRect/>
          <a:stretch/>
        </p:blipFill>
        <p:spPr>
          <a:xfrm>
            <a:off x="374808" y="5792773"/>
            <a:ext cx="857188" cy="857195"/>
          </a:xfrm>
          <a:prstGeom prst="rect">
            <a:avLst/>
          </a:prstGeom>
          <a:noFill/>
          <a:ln>
            <a:noFill/>
          </a:ln>
        </p:spPr>
      </p:pic>
      <p:pic>
        <p:nvPicPr>
          <p:cNvPr id="9" name="Immagine 8">
            <a:extLst>
              <a:ext uri="{FF2B5EF4-FFF2-40B4-BE49-F238E27FC236}">
                <a16:creationId xmlns:a16="http://schemas.microsoft.com/office/drawing/2014/main" id="{26835F70-CAC6-E366-7F4B-79601719675A}"/>
              </a:ext>
            </a:extLst>
          </p:cNvPr>
          <p:cNvPicPr>
            <a:picLocks noChangeAspect="1"/>
          </p:cNvPicPr>
          <p:nvPr/>
        </p:nvPicPr>
        <p:blipFill>
          <a:blip r:embed="rId6"/>
          <a:stretch>
            <a:fillRect/>
          </a:stretch>
        </p:blipFill>
        <p:spPr>
          <a:xfrm>
            <a:off x="4283428" y="1883972"/>
            <a:ext cx="9510228" cy="4974028"/>
          </a:xfrm>
          <a:prstGeom prst="rect">
            <a:avLst/>
          </a:prstGeom>
        </p:spPr>
      </p:pic>
    </p:spTree>
    <p:extLst>
      <p:ext uri="{BB962C8B-B14F-4D97-AF65-F5344CB8AC3E}">
        <p14:creationId xmlns:p14="http://schemas.microsoft.com/office/powerpoint/2010/main" val="320435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C879086A-371E-3A55-606E-D657953DB257}"/>
            </a:ext>
          </a:extLst>
        </p:cNvPr>
        <p:cNvGrpSpPr/>
        <p:nvPr/>
      </p:nvGrpSpPr>
      <p:grpSpPr>
        <a:xfrm>
          <a:off x="0" y="0"/>
          <a:ext cx="0" cy="0"/>
          <a:chOff x="0" y="0"/>
          <a:chExt cx="0" cy="0"/>
        </a:xfrm>
      </p:grpSpPr>
      <p:sp>
        <p:nvSpPr>
          <p:cNvPr id="264" name="Google Shape;264;g21dc937b1db_0_203">
            <a:extLst>
              <a:ext uri="{FF2B5EF4-FFF2-40B4-BE49-F238E27FC236}">
                <a16:creationId xmlns:a16="http://schemas.microsoft.com/office/drawing/2014/main" id="{FDD045D5-C85F-520E-824A-21F44AAD4EDF}"/>
              </a:ext>
            </a:extLst>
          </p:cNvPr>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3</a:t>
            </a:fld>
            <a:endParaRPr/>
          </a:p>
        </p:txBody>
      </p:sp>
      <p:sp>
        <p:nvSpPr>
          <p:cNvPr id="265" name="Google Shape;265;g21dc937b1db_0_203">
            <a:extLst>
              <a:ext uri="{FF2B5EF4-FFF2-40B4-BE49-F238E27FC236}">
                <a16:creationId xmlns:a16="http://schemas.microsoft.com/office/drawing/2014/main" id="{DFDD16DC-BBDE-E2E2-DB2E-4BF426B24131}"/>
              </a:ext>
            </a:extLst>
          </p:cNvPr>
          <p:cNvSpPr txBox="1">
            <a:spLocks noGrp="1"/>
          </p:cNvSpPr>
          <p:nvPr>
            <p:ph type="body" idx="3"/>
          </p:nvPr>
        </p:nvSpPr>
        <p:spPr>
          <a:xfrm rot="-5400000">
            <a:off x="-771000" y="2475100"/>
            <a:ext cx="3012600" cy="3243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1100"/>
            </a:pPr>
            <a:r>
              <a:rPr lang="it-IT" dirty="0">
                <a:solidFill>
                  <a:schemeClr val="accent3"/>
                </a:solidFill>
              </a:rPr>
              <a:t>Open Rosetta</a:t>
            </a:r>
            <a:endParaRPr dirty="0"/>
          </a:p>
        </p:txBody>
      </p:sp>
      <p:sp>
        <p:nvSpPr>
          <p:cNvPr id="9" name="Google Shape;266;g21dc937b1db_0_203">
            <a:extLst>
              <a:ext uri="{FF2B5EF4-FFF2-40B4-BE49-F238E27FC236}">
                <a16:creationId xmlns:a16="http://schemas.microsoft.com/office/drawing/2014/main" id="{D181456E-DF0D-91F0-58E2-B679FE3689C3}"/>
              </a:ext>
            </a:extLst>
          </p:cNvPr>
          <p:cNvSpPr txBox="1">
            <a:spLocks noGrp="1"/>
          </p:cNvSpPr>
          <p:nvPr>
            <p:ph type="title"/>
          </p:nvPr>
        </p:nvSpPr>
        <p:spPr>
          <a:xfrm>
            <a:off x="1375020" y="1121334"/>
            <a:ext cx="9855300" cy="729900"/>
          </a:xfrm>
          <a:prstGeom prst="rect">
            <a:avLst/>
          </a:prstGeom>
          <a:noFill/>
          <a:ln>
            <a:noFill/>
          </a:ln>
        </p:spPr>
        <p:txBody>
          <a:bodyPr spcFirstLastPara="1" vert="horz" wrap="square" lIns="91425" tIns="45700" rIns="91425" bIns="45700" rtlCol="0" anchor="t" anchorCtr="0">
            <a:normAutofit/>
          </a:bodyPr>
          <a:lstStyle/>
          <a:p>
            <a:r>
              <a:rPr lang="it-IT" sz="4100" dirty="0"/>
              <a:t>OPEN ROSETTA.AI</a:t>
            </a:r>
            <a:endParaRPr sz="2811" b="0" dirty="0"/>
          </a:p>
        </p:txBody>
      </p:sp>
      <p:sp>
        <p:nvSpPr>
          <p:cNvPr id="2" name="Lorem ipsum dolor sit amet, consectetur adipiscing elit. Mauris et nisi dignissim, rhoncus orci ut, condimentum erat. Pellentesque faucibus maximus elementum. Nullam elementum rhoncus dignissim. Ut aliquam sapien rhoncus nibh accumsan egestas. Nullam ele">
            <a:extLst>
              <a:ext uri="{FF2B5EF4-FFF2-40B4-BE49-F238E27FC236}">
                <a16:creationId xmlns:a16="http://schemas.microsoft.com/office/drawing/2014/main" id="{DA3F8E0C-780D-B2D8-DC56-91F5BD8E9D96}"/>
              </a:ext>
            </a:extLst>
          </p:cNvPr>
          <p:cNvSpPr txBox="1">
            <a:spLocks/>
          </p:cNvSpPr>
          <p:nvPr/>
        </p:nvSpPr>
        <p:spPr>
          <a:xfrm>
            <a:off x="1168350" y="1894110"/>
            <a:ext cx="5557520" cy="372394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20000"/>
              </a:lnSpc>
              <a:spcBef>
                <a:spcPts val="3000"/>
              </a:spcBef>
              <a:defRPr sz="2800">
                <a:solidFill>
                  <a:srgbClr val="0F0223"/>
                </a:solidFill>
                <a:latin typeface="Poppins Bold"/>
                <a:ea typeface="Poppins Bold"/>
                <a:cs typeface="Poppins Bold"/>
                <a:sym typeface="Poppins Bold"/>
              </a:defRPr>
            </a:pPr>
            <a:r>
              <a:rPr lang="it-IT" sz="1800" dirty="0">
                <a:solidFill>
                  <a:srgbClr val="0F0223"/>
                </a:solidFill>
                <a:latin typeface="Source Sans Pro" panose="020B0503030403020204" pitchFamily="34" charset="0"/>
                <a:ea typeface="Source Sans Pro" panose="020B0503030403020204" pitchFamily="34" charset="0"/>
                <a:cs typeface="Poppins Regular"/>
                <a:sym typeface="Poppins Regular"/>
              </a:rPr>
              <a:t>Per far fronte alle esigenze del settore turistico rispetto alla sempre più complessa gestione dei contenuti digitali nelle numerose piattaforme online è stata ideata in collaborazione con il CISET dell’Università Ca’ Foscari di Venezia la piattaforma </a:t>
            </a:r>
            <a:r>
              <a:rPr lang="it-IT" sz="1800" b="1" dirty="0">
                <a:solidFill>
                  <a:srgbClr val="0F0223"/>
                </a:solidFill>
                <a:latin typeface="Source Sans Pro" panose="020B0503030403020204" pitchFamily="34" charset="0"/>
                <a:ea typeface="Source Sans Pro" panose="020B0503030403020204" pitchFamily="34" charset="0"/>
                <a:cs typeface="Poppins Regular"/>
                <a:sym typeface="Poppins Regular"/>
              </a:rPr>
              <a:t>OPEN ROSETTA</a:t>
            </a:r>
            <a:r>
              <a:rPr lang="it-IT" sz="1800" dirty="0">
                <a:solidFill>
                  <a:srgbClr val="0F0223"/>
                </a:solidFill>
                <a:latin typeface="Source Sans Pro" panose="020B0503030403020204" pitchFamily="34" charset="0"/>
                <a:ea typeface="Source Sans Pro" panose="020B0503030403020204" pitchFamily="34" charset="0"/>
                <a:cs typeface="Poppins Regular"/>
                <a:sym typeface="Poppins Regular"/>
              </a:rPr>
              <a:t>.</a:t>
            </a:r>
          </a:p>
          <a:p>
            <a:pPr defTabSz="457200">
              <a:lnSpc>
                <a:spcPct val="120000"/>
              </a:lnSpc>
              <a:spcBef>
                <a:spcPts val="3000"/>
              </a:spcBef>
              <a:defRPr sz="2800">
                <a:solidFill>
                  <a:srgbClr val="0F0223"/>
                </a:solidFill>
                <a:latin typeface="Poppins Bold"/>
                <a:ea typeface="Poppins Bold"/>
                <a:cs typeface="Poppins Bold"/>
                <a:sym typeface="Poppins Bold"/>
              </a:defRPr>
            </a:pPr>
            <a:r>
              <a:rPr lang="it-IT" sz="1800" dirty="0">
                <a:solidFill>
                  <a:srgbClr val="0F0223"/>
                </a:solidFill>
                <a:latin typeface="Source Sans Pro" panose="020B0503030403020204" pitchFamily="34" charset="0"/>
                <a:ea typeface="Source Sans Pro" panose="020B0503030403020204" pitchFamily="34" charset="0"/>
                <a:cs typeface="Poppins Regular"/>
                <a:sym typeface="Poppins Regular"/>
              </a:rPr>
              <a:t>Primo software italiano nel suo genere, che, grazie all’intelligenza artificiale, permette di </a:t>
            </a:r>
            <a:r>
              <a:rPr lang="it-IT" sz="1800" b="1" dirty="0">
                <a:solidFill>
                  <a:srgbClr val="0F0223"/>
                </a:solidFill>
                <a:latin typeface="Source Sans Pro" panose="020B0503030403020204" pitchFamily="34" charset="0"/>
                <a:ea typeface="Source Sans Pro" panose="020B0503030403020204" pitchFamily="34" charset="0"/>
                <a:cs typeface="Poppins Regular"/>
                <a:sym typeface="Poppins Regular"/>
              </a:rPr>
              <a:t>gestire</a:t>
            </a:r>
            <a:r>
              <a:rPr lang="it-IT" sz="1800" dirty="0">
                <a:solidFill>
                  <a:srgbClr val="0F0223"/>
                </a:solidFill>
                <a:latin typeface="Source Sans Pro" panose="020B0503030403020204" pitchFamily="34" charset="0"/>
                <a:ea typeface="Source Sans Pro" panose="020B0503030403020204" pitchFamily="34" charset="0"/>
                <a:cs typeface="Poppins Regular"/>
                <a:sym typeface="Poppins Regular"/>
              </a:rPr>
              <a:t> e </a:t>
            </a:r>
            <a:r>
              <a:rPr lang="it-IT" sz="1800" b="1" dirty="0">
                <a:solidFill>
                  <a:srgbClr val="0F0223"/>
                </a:solidFill>
                <a:latin typeface="Source Sans Pro" panose="020B0503030403020204" pitchFamily="34" charset="0"/>
                <a:ea typeface="Source Sans Pro" panose="020B0503030403020204" pitchFamily="34" charset="0"/>
                <a:cs typeface="Poppins Regular"/>
                <a:sym typeface="Poppins Regular"/>
              </a:rPr>
              <a:t>distribuire</a:t>
            </a:r>
            <a:r>
              <a:rPr lang="it-IT" sz="1800" dirty="0">
                <a:solidFill>
                  <a:srgbClr val="0F0223"/>
                </a:solidFill>
                <a:latin typeface="Source Sans Pro" panose="020B0503030403020204" pitchFamily="34" charset="0"/>
                <a:ea typeface="Source Sans Pro" panose="020B0503030403020204" pitchFamily="34" charset="0"/>
                <a:cs typeface="Poppins Regular"/>
                <a:sym typeface="Poppins Regular"/>
              </a:rPr>
              <a:t> </a:t>
            </a:r>
            <a:r>
              <a:rPr lang="it-IT" sz="1800" b="1" dirty="0">
                <a:solidFill>
                  <a:srgbClr val="0F0223"/>
                </a:solidFill>
                <a:latin typeface="Source Sans Pro" panose="020B0503030403020204" pitchFamily="34" charset="0"/>
                <a:ea typeface="Source Sans Pro" panose="020B0503030403020204" pitchFamily="34" charset="0"/>
                <a:cs typeface="Poppins Regular"/>
                <a:sym typeface="Poppins Regular"/>
              </a:rPr>
              <a:t>informazioni e contenuti </a:t>
            </a:r>
            <a:r>
              <a:rPr lang="it-IT" sz="1800" dirty="0">
                <a:solidFill>
                  <a:srgbClr val="0F0223"/>
                </a:solidFill>
                <a:latin typeface="Source Sans Pro" panose="020B0503030403020204" pitchFamily="34" charset="0"/>
                <a:ea typeface="Source Sans Pro" panose="020B0503030403020204" pitchFamily="34" charset="0"/>
                <a:cs typeface="Poppins Regular"/>
                <a:sym typeface="Poppins Regular"/>
              </a:rPr>
              <a:t>dell’Hotel verso le piattaforme esterne e </a:t>
            </a:r>
            <a:r>
              <a:rPr lang="it-IT" sz="1800" b="1" dirty="0">
                <a:solidFill>
                  <a:srgbClr val="0F0223"/>
                </a:solidFill>
                <a:latin typeface="Source Sans Pro" panose="020B0503030403020204" pitchFamily="34" charset="0"/>
                <a:ea typeface="Source Sans Pro" panose="020B0503030403020204" pitchFamily="34" charset="0"/>
                <a:cs typeface="Poppins Regular"/>
                <a:sym typeface="Poppins Regular"/>
              </a:rPr>
              <a:t>generare automaticamente testi, post, risposte alle recensioni, risposte alle mail di richiesta</a:t>
            </a:r>
            <a:r>
              <a:rPr lang="it-IT" sz="1800" dirty="0">
                <a:solidFill>
                  <a:srgbClr val="0F0223"/>
                </a:solidFill>
                <a:latin typeface="Source Sans Pro" panose="020B0503030403020204" pitchFamily="34" charset="0"/>
                <a:ea typeface="Source Sans Pro" panose="020B0503030403020204" pitchFamily="34" charset="0"/>
                <a:cs typeface="Poppins Regular"/>
                <a:sym typeface="Poppins Regular"/>
              </a:rPr>
              <a:t>.</a:t>
            </a:r>
          </a:p>
        </p:txBody>
      </p:sp>
      <p:sp>
        <p:nvSpPr>
          <p:cNvPr id="7" name="Rettangolo 6">
            <a:extLst>
              <a:ext uri="{FF2B5EF4-FFF2-40B4-BE49-F238E27FC236}">
                <a16:creationId xmlns:a16="http://schemas.microsoft.com/office/drawing/2014/main" id="{CCC5B444-7EF4-3DA1-D7DB-C7539CBDCC13}"/>
              </a:ext>
            </a:extLst>
          </p:cNvPr>
          <p:cNvSpPr/>
          <p:nvPr/>
        </p:nvSpPr>
        <p:spPr>
          <a:xfrm>
            <a:off x="7203440" y="1486284"/>
            <a:ext cx="4988560" cy="4754881"/>
          </a:xfrm>
          <a:prstGeom prst="rect">
            <a:avLst/>
          </a:prstGeom>
          <a:solidFill>
            <a:srgbClr val="324C9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Google Shape;808;g27df38aa01c_1_2926">
            <a:extLst>
              <a:ext uri="{FF2B5EF4-FFF2-40B4-BE49-F238E27FC236}">
                <a16:creationId xmlns:a16="http://schemas.microsoft.com/office/drawing/2014/main" id="{93F53D18-C0EA-1694-6175-D9D9CE637D51}"/>
              </a:ext>
            </a:extLst>
          </p:cNvPr>
          <p:cNvPicPr preferRelativeResize="0">
            <a:picLocks noChangeAspect="1"/>
          </p:cNvPicPr>
          <p:nvPr/>
        </p:nvPicPr>
        <p:blipFill>
          <a:blip r:embed="rId3">
            <a:alphaModFix/>
          </a:blip>
          <a:stretch>
            <a:fillRect/>
          </a:stretch>
        </p:blipFill>
        <p:spPr>
          <a:xfrm>
            <a:off x="7655724" y="3357252"/>
            <a:ext cx="4085046" cy="1012947"/>
          </a:xfrm>
          <a:prstGeom prst="rect">
            <a:avLst/>
          </a:prstGeom>
          <a:noFill/>
          <a:ln>
            <a:noFill/>
          </a:ln>
        </p:spPr>
      </p:pic>
    </p:spTree>
    <p:extLst>
      <p:ext uri="{BB962C8B-B14F-4D97-AF65-F5344CB8AC3E}">
        <p14:creationId xmlns:p14="http://schemas.microsoft.com/office/powerpoint/2010/main" val="413234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4">
          <a:extLst>
            <a:ext uri="{FF2B5EF4-FFF2-40B4-BE49-F238E27FC236}">
              <a16:creationId xmlns:a16="http://schemas.microsoft.com/office/drawing/2014/main" id="{5C972AAA-4670-D523-FF82-070DB7A8DCCE}"/>
            </a:ext>
          </a:extLst>
        </p:cNvPr>
        <p:cNvGrpSpPr/>
        <p:nvPr/>
      </p:nvGrpSpPr>
      <p:grpSpPr>
        <a:xfrm>
          <a:off x="0" y="0"/>
          <a:ext cx="0" cy="0"/>
          <a:chOff x="0" y="0"/>
          <a:chExt cx="0" cy="0"/>
        </a:xfrm>
      </p:grpSpPr>
      <p:pic>
        <p:nvPicPr>
          <p:cNvPr id="4" name="RispostaEmail">
            <a:hlinkClick r:id="" action="ppaction://media"/>
            <a:extLst>
              <a:ext uri="{FF2B5EF4-FFF2-40B4-BE49-F238E27FC236}">
                <a16:creationId xmlns:a16="http://schemas.microsoft.com/office/drawing/2014/main" id="{EE45D6E4-59F7-DA4B-D850-B7449C6E2C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4281" y="0"/>
            <a:ext cx="11807719" cy="6174076"/>
          </a:xfrm>
          <a:prstGeom prst="rect">
            <a:avLst/>
          </a:prstGeom>
        </p:spPr>
      </p:pic>
    </p:spTree>
    <p:extLst>
      <p:ext uri="{BB962C8B-B14F-4D97-AF65-F5344CB8AC3E}">
        <p14:creationId xmlns:p14="http://schemas.microsoft.com/office/powerpoint/2010/main" val="13434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4">
          <a:extLst>
            <a:ext uri="{FF2B5EF4-FFF2-40B4-BE49-F238E27FC236}">
              <a16:creationId xmlns:a16="http://schemas.microsoft.com/office/drawing/2014/main" id="{D6200F8F-56C7-EDAF-81B8-6E74A03F9E4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0E306705-7049-73FA-EBC1-5F3D980842A8}"/>
              </a:ext>
            </a:extLst>
          </p:cNvPr>
          <p:cNvPicPr>
            <a:picLocks noChangeAspect="1"/>
          </p:cNvPicPr>
          <p:nvPr/>
        </p:nvPicPr>
        <p:blipFill>
          <a:blip r:embed="rId3"/>
          <a:stretch>
            <a:fillRect/>
          </a:stretch>
        </p:blipFill>
        <p:spPr>
          <a:xfrm>
            <a:off x="0" y="0"/>
            <a:ext cx="12192000" cy="6941976"/>
          </a:xfrm>
          <a:prstGeom prst="rect">
            <a:avLst/>
          </a:prstGeom>
        </p:spPr>
      </p:pic>
      <p:pic>
        <p:nvPicPr>
          <p:cNvPr id="4" name="Immagine 3">
            <a:extLst>
              <a:ext uri="{FF2B5EF4-FFF2-40B4-BE49-F238E27FC236}">
                <a16:creationId xmlns:a16="http://schemas.microsoft.com/office/drawing/2014/main" id="{5A1C2195-21EE-731A-04D4-8AAE5C0C7E24}"/>
              </a:ext>
            </a:extLst>
          </p:cNvPr>
          <p:cNvPicPr>
            <a:picLocks noChangeAspect="1"/>
          </p:cNvPicPr>
          <p:nvPr/>
        </p:nvPicPr>
        <p:blipFill>
          <a:blip r:embed="rId4"/>
          <a:stretch>
            <a:fillRect/>
          </a:stretch>
        </p:blipFill>
        <p:spPr>
          <a:xfrm>
            <a:off x="1850962" y="2705417"/>
            <a:ext cx="9165388" cy="1447166"/>
          </a:xfrm>
          <a:prstGeom prst="rect">
            <a:avLst/>
          </a:prstGeom>
        </p:spPr>
      </p:pic>
    </p:spTree>
    <p:extLst>
      <p:ext uri="{BB962C8B-B14F-4D97-AF65-F5344CB8AC3E}">
        <p14:creationId xmlns:p14="http://schemas.microsoft.com/office/powerpoint/2010/main" val="591832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4">
          <a:extLst>
            <a:ext uri="{FF2B5EF4-FFF2-40B4-BE49-F238E27FC236}">
              <a16:creationId xmlns:a16="http://schemas.microsoft.com/office/drawing/2014/main" id="{B16DE789-2022-7AB0-AC80-93110F16C38D}"/>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53BC2184-8118-546B-DFEB-D3FA459E4C7B}"/>
              </a:ext>
            </a:extLst>
          </p:cNvPr>
          <p:cNvPicPr>
            <a:picLocks noChangeAspect="1"/>
          </p:cNvPicPr>
          <p:nvPr/>
        </p:nvPicPr>
        <p:blipFill>
          <a:blip r:embed="rId3"/>
          <a:stretch>
            <a:fillRect/>
          </a:stretch>
        </p:blipFill>
        <p:spPr>
          <a:xfrm>
            <a:off x="0" y="35591"/>
            <a:ext cx="12192000" cy="6786818"/>
          </a:xfrm>
          <a:prstGeom prst="rect">
            <a:avLst/>
          </a:prstGeom>
        </p:spPr>
      </p:pic>
      <p:pic>
        <p:nvPicPr>
          <p:cNvPr id="6" name="Immagine 5">
            <a:extLst>
              <a:ext uri="{FF2B5EF4-FFF2-40B4-BE49-F238E27FC236}">
                <a16:creationId xmlns:a16="http://schemas.microsoft.com/office/drawing/2014/main" id="{DF7DB1C0-FD0E-69C4-39E6-CC9A9AEEF636}"/>
              </a:ext>
            </a:extLst>
          </p:cNvPr>
          <p:cNvPicPr>
            <a:picLocks noChangeAspect="1"/>
          </p:cNvPicPr>
          <p:nvPr/>
        </p:nvPicPr>
        <p:blipFill>
          <a:blip r:embed="rId4"/>
          <a:stretch>
            <a:fillRect/>
          </a:stretch>
        </p:blipFill>
        <p:spPr>
          <a:xfrm>
            <a:off x="1792256" y="1345459"/>
            <a:ext cx="8607489" cy="3838345"/>
          </a:xfrm>
          <a:prstGeom prst="rect">
            <a:avLst/>
          </a:prstGeom>
        </p:spPr>
      </p:pic>
    </p:spTree>
    <p:extLst>
      <p:ext uri="{BB962C8B-B14F-4D97-AF65-F5344CB8AC3E}">
        <p14:creationId xmlns:p14="http://schemas.microsoft.com/office/powerpoint/2010/main" val="4045478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7">
          <a:extLst>
            <a:ext uri="{FF2B5EF4-FFF2-40B4-BE49-F238E27FC236}">
              <a16:creationId xmlns:a16="http://schemas.microsoft.com/office/drawing/2014/main" id="{4F69F70B-4A4B-A292-BF99-CACD7FD10948}"/>
            </a:ext>
          </a:extLst>
        </p:cNvPr>
        <p:cNvGrpSpPr/>
        <p:nvPr/>
      </p:nvGrpSpPr>
      <p:grpSpPr>
        <a:xfrm>
          <a:off x="0" y="0"/>
          <a:ext cx="0" cy="0"/>
          <a:chOff x="0" y="0"/>
          <a:chExt cx="0" cy="0"/>
        </a:xfrm>
      </p:grpSpPr>
      <p:pic>
        <p:nvPicPr>
          <p:cNvPr id="16386" name="Picture 2" descr="Un receptionist sorridente e il suo direttore in una reception di un campeggio">
            <a:extLst>
              <a:ext uri="{FF2B5EF4-FFF2-40B4-BE49-F238E27FC236}">
                <a16:creationId xmlns:a16="http://schemas.microsoft.com/office/drawing/2014/main" id="{F134DD51-82FC-13A0-A40A-9BB290437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57"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20240201_172101">
            <a:hlinkClick r:id="" action="ppaction://media"/>
            <a:extLst>
              <a:ext uri="{FF2B5EF4-FFF2-40B4-BE49-F238E27FC236}">
                <a16:creationId xmlns:a16="http://schemas.microsoft.com/office/drawing/2014/main" id="{25170A40-F3A8-ECCF-B582-BF75399DCC7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50582" y="3271545"/>
            <a:ext cx="5371192" cy="2808514"/>
          </a:xfrm>
          <a:prstGeom prst="rect">
            <a:avLst/>
          </a:prstGeom>
        </p:spPr>
      </p:pic>
      <p:sp>
        <p:nvSpPr>
          <p:cNvPr id="4" name="Google Shape;428;g28ebcb1374a_0_453">
            <a:extLst>
              <a:ext uri="{FF2B5EF4-FFF2-40B4-BE49-F238E27FC236}">
                <a16:creationId xmlns:a16="http://schemas.microsoft.com/office/drawing/2014/main" id="{7DB99895-ED6F-2730-0B73-34B316C4F5C1}"/>
              </a:ext>
            </a:extLst>
          </p:cNvPr>
          <p:cNvSpPr txBox="1"/>
          <p:nvPr/>
        </p:nvSpPr>
        <p:spPr>
          <a:xfrm>
            <a:off x="6408043" y="109247"/>
            <a:ext cx="5783957" cy="757090"/>
          </a:xfrm>
          <a:prstGeom prst="rect">
            <a:avLst/>
          </a:prstGeom>
          <a:noFill/>
          <a:ln>
            <a:noFill/>
          </a:ln>
        </p:spPr>
        <p:txBody>
          <a:bodyPr spcFirstLastPara="1" wrap="square" lIns="91425" tIns="45700" rIns="91425" bIns="45700" anchor="t" anchorCtr="0">
            <a:spAutoFit/>
          </a:bodyPr>
          <a:lstStyle/>
          <a:p>
            <a:pPr algn="ctr">
              <a:lnSpc>
                <a:spcPct val="90000"/>
              </a:lnSpc>
            </a:pPr>
            <a:r>
              <a:rPr lang="it-IT" sz="4800" dirty="0">
                <a:solidFill>
                  <a:srgbClr val="0073C2"/>
                </a:solidFill>
                <a:sym typeface="Oswald"/>
              </a:rPr>
              <a:t>Open Rosetta.ai</a:t>
            </a:r>
            <a:endParaRPr sz="4800" dirty="0">
              <a:solidFill>
                <a:srgbClr val="0073C2"/>
              </a:solidFill>
              <a:sym typeface="Oswald"/>
            </a:endParaRPr>
          </a:p>
        </p:txBody>
      </p:sp>
      <p:sp>
        <p:nvSpPr>
          <p:cNvPr id="2" name="CasellaDiTesto 1">
            <a:extLst>
              <a:ext uri="{FF2B5EF4-FFF2-40B4-BE49-F238E27FC236}">
                <a16:creationId xmlns:a16="http://schemas.microsoft.com/office/drawing/2014/main" id="{DDDC89D6-2026-6A5F-E02A-55AABA0D6222}"/>
              </a:ext>
            </a:extLst>
          </p:cNvPr>
          <p:cNvSpPr txBox="1"/>
          <p:nvPr/>
        </p:nvSpPr>
        <p:spPr>
          <a:xfrm>
            <a:off x="6550582" y="866337"/>
            <a:ext cx="5498877" cy="2308324"/>
          </a:xfrm>
          <a:prstGeom prst="rect">
            <a:avLst/>
          </a:prstGeom>
          <a:noFill/>
        </p:spPr>
        <p:txBody>
          <a:bodyPr wrap="square">
            <a:spAutoFit/>
          </a:bodyPr>
          <a:lstStyle/>
          <a:p>
            <a:pPr algn="l"/>
            <a:endParaRPr lang="it-IT" b="1" i="0" dirty="0">
              <a:solidFill>
                <a:srgbClr val="3D549E"/>
              </a:solidFill>
              <a:effectLst/>
              <a:highlight>
                <a:srgbClr val="FFFFFF"/>
              </a:highlight>
              <a:latin typeface="var( --e-global-typography-primary-font-family )"/>
            </a:endParaRPr>
          </a:p>
          <a:p>
            <a:pPr algn="l"/>
            <a:r>
              <a:rPr lang="it-IT" b="0" i="0" dirty="0">
                <a:effectLst/>
                <a:highlight>
                  <a:srgbClr val="FFFFFF"/>
                </a:highlight>
                <a:latin typeface="var( --e-global-typography-text-font-family )"/>
              </a:rPr>
              <a:t>Mentre OpenRosetta.ai lavora tu e i tuoi collaboratori potete dispensare sorrisi ai vostri ospiti.</a:t>
            </a:r>
          </a:p>
          <a:p>
            <a:pPr algn="l"/>
            <a:endParaRPr lang="it-IT" dirty="0">
              <a:highlight>
                <a:srgbClr val="FFFFFF"/>
              </a:highlight>
              <a:latin typeface="var( --e-global-typography-text-font-family )"/>
            </a:endParaRPr>
          </a:p>
          <a:p>
            <a:pPr algn="l"/>
            <a:r>
              <a:rPr lang="it-IT" b="0" i="0" dirty="0">
                <a:effectLst/>
                <a:highlight>
                  <a:srgbClr val="FFFFFF"/>
                </a:highlight>
                <a:latin typeface="var( --e-global-typography-text-font-family )"/>
              </a:rPr>
              <a:t>Decine di strutture lo stanno usando, non rimanere indietro.</a:t>
            </a:r>
          </a:p>
          <a:p>
            <a:pPr algn="l"/>
            <a:endParaRPr lang="it-IT" dirty="0">
              <a:highlight>
                <a:srgbClr val="FFFFFF"/>
              </a:highlight>
              <a:latin typeface="var( --e-global-typography-text-font-family )"/>
            </a:endParaRPr>
          </a:p>
          <a:p>
            <a:pPr algn="l"/>
            <a:endParaRPr lang="it-IT" b="0" i="0" dirty="0">
              <a:effectLst/>
              <a:highlight>
                <a:srgbClr val="FFFFFF"/>
              </a:highlight>
              <a:latin typeface="var( --e-global-typography-text-font-family )"/>
            </a:endParaRPr>
          </a:p>
        </p:txBody>
      </p:sp>
    </p:spTree>
    <p:extLst>
      <p:ext uri="{BB962C8B-B14F-4D97-AF65-F5344CB8AC3E}">
        <p14:creationId xmlns:p14="http://schemas.microsoft.com/office/powerpoint/2010/main" val="4390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7">
          <a:extLst>
            <a:ext uri="{FF2B5EF4-FFF2-40B4-BE49-F238E27FC236}">
              <a16:creationId xmlns:a16="http://schemas.microsoft.com/office/drawing/2014/main" id="{4F69F70B-4A4B-A292-BF99-CACD7FD10948}"/>
            </a:ext>
          </a:extLst>
        </p:cNvPr>
        <p:cNvGrpSpPr/>
        <p:nvPr/>
      </p:nvGrpSpPr>
      <p:grpSpPr>
        <a:xfrm>
          <a:off x="0" y="0"/>
          <a:ext cx="0" cy="0"/>
          <a:chOff x="0" y="0"/>
          <a:chExt cx="0" cy="0"/>
        </a:xfrm>
      </p:grpSpPr>
      <p:sp>
        <p:nvSpPr>
          <p:cNvPr id="4" name="Google Shape;428;g28ebcb1374a_0_453">
            <a:extLst>
              <a:ext uri="{FF2B5EF4-FFF2-40B4-BE49-F238E27FC236}">
                <a16:creationId xmlns:a16="http://schemas.microsoft.com/office/drawing/2014/main" id="{7DB99895-ED6F-2730-0B73-34B316C4F5C1}"/>
              </a:ext>
            </a:extLst>
          </p:cNvPr>
          <p:cNvSpPr txBox="1"/>
          <p:nvPr/>
        </p:nvSpPr>
        <p:spPr>
          <a:xfrm>
            <a:off x="142541" y="83367"/>
            <a:ext cx="12049459" cy="757090"/>
          </a:xfrm>
          <a:prstGeom prst="rect">
            <a:avLst/>
          </a:prstGeom>
          <a:noFill/>
          <a:ln>
            <a:noFill/>
          </a:ln>
        </p:spPr>
        <p:txBody>
          <a:bodyPr spcFirstLastPara="1" wrap="square" lIns="91425" tIns="45700" rIns="91425" bIns="45700" anchor="t" anchorCtr="0">
            <a:spAutoFit/>
          </a:bodyPr>
          <a:lstStyle/>
          <a:p>
            <a:pPr>
              <a:lnSpc>
                <a:spcPct val="90000"/>
              </a:lnSpc>
            </a:pPr>
            <a:r>
              <a:rPr lang="it-IT" sz="4800" dirty="0">
                <a:solidFill>
                  <a:srgbClr val="0073C2"/>
                </a:solidFill>
                <a:sym typeface="Oswald"/>
              </a:rPr>
              <a:t>Le opinioni dei nostri clienti</a:t>
            </a:r>
            <a:endParaRPr sz="4800" dirty="0">
              <a:solidFill>
                <a:srgbClr val="0073C2"/>
              </a:solidFill>
              <a:sym typeface="Oswald"/>
            </a:endParaRPr>
          </a:p>
        </p:txBody>
      </p:sp>
      <p:sp>
        <p:nvSpPr>
          <p:cNvPr id="2" name="CasellaDiTesto 1">
            <a:extLst>
              <a:ext uri="{FF2B5EF4-FFF2-40B4-BE49-F238E27FC236}">
                <a16:creationId xmlns:a16="http://schemas.microsoft.com/office/drawing/2014/main" id="{DDDC89D6-2026-6A5F-E02A-55AABA0D6222}"/>
              </a:ext>
            </a:extLst>
          </p:cNvPr>
          <p:cNvSpPr txBox="1"/>
          <p:nvPr/>
        </p:nvSpPr>
        <p:spPr>
          <a:xfrm>
            <a:off x="1590065" y="1220390"/>
            <a:ext cx="4532116" cy="1569660"/>
          </a:xfrm>
          <a:prstGeom prst="rect">
            <a:avLst/>
          </a:prstGeom>
          <a:noFill/>
        </p:spPr>
        <p:txBody>
          <a:bodyPr wrap="square">
            <a:spAutoFit/>
          </a:bodyPr>
          <a:lstStyle/>
          <a:p>
            <a:pPr algn="l"/>
            <a:r>
              <a:rPr lang="it-IT" sz="1600" b="1" dirty="0">
                <a:highlight>
                  <a:srgbClr val="FFFFFF"/>
                </a:highlight>
                <a:latin typeface="+mj-lt"/>
              </a:rPr>
              <a:t>Adamo </a:t>
            </a:r>
            <a:r>
              <a:rPr lang="it-IT" sz="1600" b="1" dirty="0" err="1">
                <a:highlight>
                  <a:srgbClr val="FFFFFF"/>
                </a:highlight>
                <a:latin typeface="+mj-lt"/>
              </a:rPr>
              <a:t>Zecchinel</a:t>
            </a:r>
            <a:br>
              <a:rPr lang="it-IT" sz="1600" dirty="0">
                <a:highlight>
                  <a:srgbClr val="FFFFFF"/>
                </a:highlight>
                <a:latin typeface="+mj-lt"/>
              </a:rPr>
            </a:br>
            <a:r>
              <a:rPr lang="it-IT" sz="1600" dirty="0">
                <a:highlight>
                  <a:srgbClr val="FFFFFF"/>
                </a:highlight>
                <a:latin typeface="+mj-lt"/>
              </a:rPr>
              <a:t>Presidente Albergatori Bibione (VE)</a:t>
            </a:r>
            <a:br>
              <a:rPr lang="it-IT" sz="1600" dirty="0">
                <a:highlight>
                  <a:srgbClr val="FFFFFF"/>
                </a:highlight>
                <a:latin typeface="+mj-lt"/>
              </a:rPr>
            </a:br>
            <a:br>
              <a:rPr lang="it-IT" sz="1600" dirty="0">
                <a:highlight>
                  <a:srgbClr val="FFFFFF"/>
                </a:highlight>
                <a:latin typeface="+mj-lt"/>
              </a:rPr>
            </a:br>
            <a:r>
              <a:rPr lang="it-IT" sz="1600" i="1" dirty="0">
                <a:highlight>
                  <a:srgbClr val="FFFFFF"/>
                </a:highlight>
                <a:latin typeface="+mj-lt"/>
              </a:rPr>
              <a:t> «Veloce intuitivo e di facile comprensione, mi ha organizzato il lavoro del back-office in un’unica applicazione. Fantastico»</a:t>
            </a:r>
            <a:endParaRPr lang="it-IT" sz="1600" b="0" i="1" dirty="0">
              <a:effectLst/>
              <a:highlight>
                <a:srgbClr val="FFFFFF"/>
              </a:highlight>
              <a:latin typeface="+mj-lt"/>
            </a:endParaRPr>
          </a:p>
        </p:txBody>
      </p:sp>
      <p:pic>
        <p:nvPicPr>
          <p:cNvPr id="10" name="Immagine 9">
            <a:extLst>
              <a:ext uri="{FF2B5EF4-FFF2-40B4-BE49-F238E27FC236}">
                <a16:creationId xmlns:a16="http://schemas.microsoft.com/office/drawing/2014/main" id="{BE1DACC6-3725-5B06-27ED-174703716EB4}"/>
              </a:ext>
            </a:extLst>
          </p:cNvPr>
          <p:cNvPicPr>
            <a:picLocks noChangeAspect="1"/>
          </p:cNvPicPr>
          <p:nvPr/>
        </p:nvPicPr>
        <p:blipFill>
          <a:blip r:embed="rId3"/>
          <a:stretch>
            <a:fillRect/>
          </a:stretch>
        </p:blipFill>
        <p:spPr>
          <a:xfrm>
            <a:off x="43682" y="4743397"/>
            <a:ext cx="1590065" cy="1547380"/>
          </a:xfrm>
          <a:prstGeom prst="rect">
            <a:avLst/>
          </a:prstGeom>
        </p:spPr>
      </p:pic>
      <p:pic>
        <p:nvPicPr>
          <p:cNvPr id="12" name="Immagine 11">
            <a:extLst>
              <a:ext uri="{FF2B5EF4-FFF2-40B4-BE49-F238E27FC236}">
                <a16:creationId xmlns:a16="http://schemas.microsoft.com/office/drawing/2014/main" id="{E6202F60-2DFE-2276-5E66-6B5FE6E2E67E}"/>
              </a:ext>
            </a:extLst>
          </p:cNvPr>
          <p:cNvPicPr>
            <a:picLocks noChangeAspect="1"/>
          </p:cNvPicPr>
          <p:nvPr/>
        </p:nvPicPr>
        <p:blipFill>
          <a:blip r:embed="rId4"/>
          <a:stretch>
            <a:fillRect/>
          </a:stretch>
        </p:blipFill>
        <p:spPr>
          <a:xfrm>
            <a:off x="0" y="2913189"/>
            <a:ext cx="1526035" cy="1494020"/>
          </a:xfrm>
          <a:prstGeom prst="rect">
            <a:avLst/>
          </a:prstGeom>
        </p:spPr>
      </p:pic>
      <p:pic>
        <p:nvPicPr>
          <p:cNvPr id="14" name="Immagine 13">
            <a:extLst>
              <a:ext uri="{FF2B5EF4-FFF2-40B4-BE49-F238E27FC236}">
                <a16:creationId xmlns:a16="http://schemas.microsoft.com/office/drawing/2014/main" id="{D88B3BD1-0A7D-E7F3-085C-864997706619}"/>
              </a:ext>
            </a:extLst>
          </p:cNvPr>
          <p:cNvPicPr>
            <a:picLocks noChangeAspect="1"/>
          </p:cNvPicPr>
          <p:nvPr/>
        </p:nvPicPr>
        <p:blipFill>
          <a:blip r:embed="rId5"/>
          <a:stretch>
            <a:fillRect/>
          </a:stretch>
        </p:blipFill>
        <p:spPr>
          <a:xfrm>
            <a:off x="6111509" y="4743397"/>
            <a:ext cx="1483350" cy="1526035"/>
          </a:xfrm>
          <a:prstGeom prst="rect">
            <a:avLst/>
          </a:prstGeom>
        </p:spPr>
      </p:pic>
      <p:pic>
        <p:nvPicPr>
          <p:cNvPr id="16" name="Immagine 15">
            <a:extLst>
              <a:ext uri="{FF2B5EF4-FFF2-40B4-BE49-F238E27FC236}">
                <a16:creationId xmlns:a16="http://schemas.microsoft.com/office/drawing/2014/main" id="{5719DA3A-A1F2-7B79-80BA-D32F99A20EEA}"/>
              </a:ext>
            </a:extLst>
          </p:cNvPr>
          <p:cNvPicPr>
            <a:picLocks noChangeAspect="1"/>
          </p:cNvPicPr>
          <p:nvPr/>
        </p:nvPicPr>
        <p:blipFill>
          <a:blip r:embed="rId6"/>
          <a:stretch>
            <a:fillRect/>
          </a:stretch>
        </p:blipFill>
        <p:spPr>
          <a:xfrm>
            <a:off x="6122181" y="2859829"/>
            <a:ext cx="1494021" cy="1547380"/>
          </a:xfrm>
          <a:prstGeom prst="rect">
            <a:avLst/>
          </a:prstGeom>
        </p:spPr>
      </p:pic>
      <p:pic>
        <p:nvPicPr>
          <p:cNvPr id="18" name="Immagine 17">
            <a:extLst>
              <a:ext uri="{FF2B5EF4-FFF2-40B4-BE49-F238E27FC236}">
                <a16:creationId xmlns:a16="http://schemas.microsoft.com/office/drawing/2014/main" id="{34F815A5-906F-A712-D604-26C6713D0AD4}"/>
              </a:ext>
            </a:extLst>
          </p:cNvPr>
          <p:cNvPicPr>
            <a:picLocks noChangeAspect="1"/>
          </p:cNvPicPr>
          <p:nvPr/>
        </p:nvPicPr>
        <p:blipFill>
          <a:blip r:embed="rId7"/>
          <a:stretch>
            <a:fillRect/>
          </a:stretch>
        </p:blipFill>
        <p:spPr>
          <a:xfrm>
            <a:off x="6122181" y="1061636"/>
            <a:ext cx="1462006" cy="1515365"/>
          </a:xfrm>
          <a:prstGeom prst="rect">
            <a:avLst/>
          </a:prstGeom>
        </p:spPr>
      </p:pic>
      <p:pic>
        <p:nvPicPr>
          <p:cNvPr id="20" name="Immagine 19">
            <a:extLst>
              <a:ext uri="{FF2B5EF4-FFF2-40B4-BE49-F238E27FC236}">
                <a16:creationId xmlns:a16="http://schemas.microsoft.com/office/drawing/2014/main" id="{7A907710-6F09-6594-0120-860307A2EB60}"/>
              </a:ext>
            </a:extLst>
          </p:cNvPr>
          <p:cNvPicPr>
            <a:picLocks noChangeAspect="1"/>
          </p:cNvPicPr>
          <p:nvPr/>
        </p:nvPicPr>
        <p:blipFill>
          <a:blip r:embed="rId8"/>
          <a:stretch>
            <a:fillRect/>
          </a:stretch>
        </p:blipFill>
        <p:spPr>
          <a:xfrm>
            <a:off x="0" y="1072308"/>
            <a:ext cx="1515365" cy="1504693"/>
          </a:xfrm>
          <a:prstGeom prst="rect">
            <a:avLst/>
          </a:prstGeom>
        </p:spPr>
      </p:pic>
      <p:sp>
        <p:nvSpPr>
          <p:cNvPr id="21" name="CasellaDiTesto 20">
            <a:extLst>
              <a:ext uri="{FF2B5EF4-FFF2-40B4-BE49-F238E27FC236}">
                <a16:creationId xmlns:a16="http://schemas.microsoft.com/office/drawing/2014/main" id="{CD598402-D0A9-2816-C316-D406EB42E604}"/>
              </a:ext>
            </a:extLst>
          </p:cNvPr>
          <p:cNvSpPr txBox="1"/>
          <p:nvPr/>
        </p:nvSpPr>
        <p:spPr>
          <a:xfrm>
            <a:off x="7584187" y="1220390"/>
            <a:ext cx="4532116" cy="1815882"/>
          </a:xfrm>
          <a:prstGeom prst="rect">
            <a:avLst/>
          </a:prstGeom>
          <a:noFill/>
        </p:spPr>
        <p:txBody>
          <a:bodyPr wrap="square">
            <a:spAutoFit/>
          </a:bodyPr>
          <a:lstStyle/>
          <a:p>
            <a:pPr algn="l"/>
            <a:r>
              <a:rPr lang="it-IT" sz="1600" b="1" dirty="0">
                <a:highlight>
                  <a:srgbClr val="FFFFFF"/>
                </a:highlight>
                <a:latin typeface="+mj-lt"/>
              </a:rPr>
              <a:t>Andrea Romanelli </a:t>
            </a:r>
            <a:br>
              <a:rPr lang="it-IT" sz="1600" dirty="0">
                <a:highlight>
                  <a:srgbClr val="FFFFFF"/>
                </a:highlight>
                <a:latin typeface="+mj-lt"/>
              </a:rPr>
            </a:br>
            <a:r>
              <a:rPr lang="it-IT" sz="1600" dirty="0">
                <a:highlight>
                  <a:srgbClr val="FFFFFF"/>
                </a:highlight>
                <a:latin typeface="+mj-lt"/>
              </a:rPr>
              <a:t>Presidente Federalberghi Pisa</a:t>
            </a:r>
            <a:br>
              <a:rPr lang="it-IT" sz="1600" dirty="0">
                <a:highlight>
                  <a:srgbClr val="FFFFFF"/>
                </a:highlight>
                <a:latin typeface="+mj-lt"/>
              </a:rPr>
            </a:br>
            <a:endParaRPr lang="it-IT" sz="1600" dirty="0">
              <a:highlight>
                <a:srgbClr val="FFFFFF"/>
              </a:highlight>
              <a:latin typeface="+mj-lt"/>
            </a:endParaRPr>
          </a:p>
          <a:p>
            <a:r>
              <a:rPr lang="it-IT" sz="1600" i="1" dirty="0">
                <a:highlight>
                  <a:srgbClr val="FFFFFF"/>
                </a:highlight>
                <a:latin typeface="+mj-lt"/>
              </a:rPr>
              <a:t> «OpenRosetta.ai è facile da usare, personalizza alla perfezione le risposte alle recensioni, capisce il contesto e crea sempre delle risposte precise.»</a:t>
            </a:r>
            <a:endParaRPr lang="it-IT" sz="1600" b="0" i="0" dirty="0">
              <a:effectLst/>
              <a:highlight>
                <a:srgbClr val="FFFFFF"/>
              </a:highlight>
              <a:latin typeface="+mj-lt"/>
            </a:endParaRPr>
          </a:p>
          <a:p>
            <a:pPr algn="l"/>
            <a:endParaRPr lang="it-IT" sz="1600" b="0" i="0" dirty="0">
              <a:effectLst/>
              <a:highlight>
                <a:srgbClr val="FFFFFF"/>
              </a:highlight>
              <a:latin typeface="+mj-lt"/>
            </a:endParaRPr>
          </a:p>
        </p:txBody>
      </p:sp>
      <p:sp>
        <p:nvSpPr>
          <p:cNvPr id="22" name="CasellaDiTesto 21">
            <a:extLst>
              <a:ext uri="{FF2B5EF4-FFF2-40B4-BE49-F238E27FC236}">
                <a16:creationId xmlns:a16="http://schemas.microsoft.com/office/drawing/2014/main" id="{36B9998F-CAA4-7336-EF0C-F2FECB46F2C8}"/>
              </a:ext>
            </a:extLst>
          </p:cNvPr>
          <p:cNvSpPr txBox="1"/>
          <p:nvPr/>
        </p:nvSpPr>
        <p:spPr>
          <a:xfrm>
            <a:off x="1590065" y="2938046"/>
            <a:ext cx="4532116" cy="1569660"/>
          </a:xfrm>
          <a:prstGeom prst="rect">
            <a:avLst/>
          </a:prstGeom>
          <a:noFill/>
        </p:spPr>
        <p:txBody>
          <a:bodyPr wrap="square">
            <a:spAutoFit/>
          </a:bodyPr>
          <a:lstStyle/>
          <a:p>
            <a:pPr algn="l"/>
            <a:r>
              <a:rPr lang="it-IT" sz="1600" b="1" dirty="0">
                <a:highlight>
                  <a:srgbClr val="FFFFFF"/>
                </a:highlight>
                <a:latin typeface="+mj-lt"/>
              </a:rPr>
              <a:t>Ricardo Panzarini</a:t>
            </a:r>
            <a:br>
              <a:rPr lang="it-IT" sz="1600" dirty="0">
                <a:highlight>
                  <a:srgbClr val="FFFFFF"/>
                </a:highlight>
                <a:latin typeface="+mj-lt"/>
              </a:rPr>
            </a:br>
            <a:r>
              <a:rPr lang="it-IT" sz="1600" dirty="0">
                <a:highlight>
                  <a:srgbClr val="FFFFFF"/>
                </a:highlight>
                <a:latin typeface="+mj-lt"/>
              </a:rPr>
              <a:t>Direttore Hotel Terme Venezia – Abano</a:t>
            </a:r>
            <a:br>
              <a:rPr lang="it-IT" sz="1600" dirty="0">
                <a:highlight>
                  <a:srgbClr val="FFFFFF"/>
                </a:highlight>
                <a:latin typeface="+mj-lt"/>
              </a:rPr>
            </a:br>
            <a:endParaRPr lang="it-IT" sz="1600" dirty="0">
              <a:highlight>
                <a:srgbClr val="FFFFFF"/>
              </a:highlight>
              <a:latin typeface="+mj-lt"/>
            </a:endParaRPr>
          </a:p>
          <a:p>
            <a:r>
              <a:rPr lang="it-IT" sz="1600" i="1" dirty="0">
                <a:highlight>
                  <a:srgbClr val="FFFFFF"/>
                </a:highlight>
                <a:latin typeface="+mj-lt"/>
              </a:rPr>
              <a:t> «Finalmente uno strumento semplice ed innovativo per ottimizzare il lavoro»</a:t>
            </a:r>
            <a:endParaRPr lang="it-IT" sz="1600" b="0" i="0" dirty="0">
              <a:effectLst/>
              <a:highlight>
                <a:srgbClr val="FFFFFF"/>
              </a:highlight>
              <a:latin typeface="+mj-lt"/>
            </a:endParaRPr>
          </a:p>
          <a:p>
            <a:pPr algn="l"/>
            <a:endParaRPr lang="it-IT" sz="1600" dirty="0">
              <a:highlight>
                <a:srgbClr val="FFFFFF"/>
              </a:highlight>
              <a:latin typeface="+mj-lt"/>
            </a:endParaRPr>
          </a:p>
        </p:txBody>
      </p:sp>
      <p:sp>
        <p:nvSpPr>
          <p:cNvPr id="23" name="CasellaDiTesto 22">
            <a:extLst>
              <a:ext uri="{FF2B5EF4-FFF2-40B4-BE49-F238E27FC236}">
                <a16:creationId xmlns:a16="http://schemas.microsoft.com/office/drawing/2014/main" id="{A58535D0-8F43-3CD2-6D9A-573373388FA1}"/>
              </a:ext>
            </a:extLst>
          </p:cNvPr>
          <p:cNvSpPr txBox="1"/>
          <p:nvPr/>
        </p:nvSpPr>
        <p:spPr>
          <a:xfrm>
            <a:off x="7616202" y="2907898"/>
            <a:ext cx="4532116" cy="2062103"/>
          </a:xfrm>
          <a:prstGeom prst="rect">
            <a:avLst/>
          </a:prstGeom>
          <a:noFill/>
        </p:spPr>
        <p:txBody>
          <a:bodyPr wrap="square">
            <a:spAutoFit/>
          </a:bodyPr>
          <a:lstStyle/>
          <a:p>
            <a:pPr algn="l"/>
            <a:r>
              <a:rPr lang="it-IT" sz="1600" b="1" dirty="0">
                <a:highlight>
                  <a:srgbClr val="FFFFFF"/>
                </a:highlight>
                <a:latin typeface="+mj-lt"/>
              </a:rPr>
              <a:t>Cristina Bettin</a:t>
            </a:r>
            <a:br>
              <a:rPr lang="it-IT" sz="1600" dirty="0">
                <a:highlight>
                  <a:srgbClr val="FFFFFF"/>
                </a:highlight>
                <a:latin typeface="+mj-lt"/>
              </a:rPr>
            </a:br>
            <a:r>
              <a:rPr lang="it-IT" sz="1600" dirty="0">
                <a:highlight>
                  <a:srgbClr val="FFFFFF"/>
                </a:highlight>
                <a:latin typeface="+mj-lt"/>
              </a:rPr>
              <a:t>Direttore Hotel Savoia Terme – Abano</a:t>
            </a:r>
            <a:br>
              <a:rPr lang="it-IT" sz="1600" dirty="0">
                <a:highlight>
                  <a:srgbClr val="FFFFFF"/>
                </a:highlight>
                <a:latin typeface="+mj-lt"/>
              </a:rPr>
            </a:br>
            <a:endParaRPr lang="it-IT" sz="1600" dirty="0">
              <a:highlight>
                <a:srgbClr val="FFFFFF"/>
              </a:highlight>
              <a:latin typeface="+mj-lt"/>
            </a:endParaRPr>
          </a:p>
          <a:p>
            <a:r>
              <a:rPr lang="it-IT" sz="1600" i="1" dirty="0">
                <a:highlight>
                  <a:srgbClr val="FFFFFF"/>
                </a:highlight>
                <a:latin typeface="+mj-lt"/>
              </a:rPr>
              <a:t>«Si è rivelata una tecnologia all’avanguardia così utile non solo nella gestione delle recensioni, ma anche come supporto quotidiano al nostro lavoro di Front Office»</a:t>
            </a:r>
            <a:endParaRPr lang="it-IT" sz="1600" b="0" i="0" dirty="0">
              <a:effectLst/>
              <a:highlight>
                <a:srgbClr val="FFFFFF"/>
              </a:highlight>
              <a:latin typeface="+mj-lt"/>
            </a:endParaRPr>
          </a:p>
          <a:p>
            <a:pPr algn="l"/>
            <a:endParaRPr lang="it-IT" sz="1600" b="0" i="0" dirty="0">
              <a:effectLst/>
              <a:highlight>
                <a:srgbClr val="FFFFFF"/>
              </a:highlight>
              <a:latin typeface="+mj-lt"/>
            </a:endParaRPr>
          </a:p>
        </p:txBody>
      </p:sp>
      <p:sp>
        <p:nvSpPr>
          <p:cNvPr id="24" name="CasellaDiTesto 23">
            <a:extLst>
              <a:ext uri="{FF2B5EF4-FFF2-40B4-BE49-F238E27FC236}">
                <a16:creationId xmlns:a16="http://schemas.microsoft.com/office/drawing/2014/main" id="{A56221ED-18CD-0240-EB3C-76B9DF54EE1C}"/>
              </a:ext>
            </a:extLst>
          </p:cNvPr>
          <p:cNvSpPr txBox="1"/>
          <p:nvPr/>
        </p:nvSpPr>
        <p:spPr>
          <a:xfrm>
            <a:off x="1548376" y="4832974"/>
            <a:ext cx="4532116" cy="1815882"/>
          </a:xfrm>
          <a:prstGeom prst="rect">
            <a:avLst/>
          </a:prstGeom>
          <a:noFill/>
        </p:spPr>
        <p:txBody>
          <a:bodyPr wrap="square">
            <a:spAutoFit/>
          </a:bodyPr>
          <a:lstStyle/>
          <a:p>
            <a:pPr algn="l"/>
            <a:r>
              <a:rPr lang="it-IT" sz="1600" b="1" dirty="0">
                <a:highlight>
                  <a:srgbClr val="FFFFFF"/>
                </a:highlight>
                <a:latin typeface="+mj-lt"/>
              </a:rPr>
              <a:t>Nicola Zoppi</a:t>
            </a:r>
            <a:br>
              <a:rPr lang="it-IT" sz="1600" dirty="0">
                <a:highlight>
                  <a:srgbClr val="FFFFFF"/>
                </a:highlight>
                <a:latin typeface="+mj-lt"/>
              </a:rPr>
            </a:br>
            <a:r>
              <a:rPr lang="it-IT" sz="1600" dirty="0">
                <a:highlight>
                  <a:srgbClr val="FFFFFF"/>
                </a:highlight>
                <a:latin typeface="+mj-lt"/>
              </a:rPr>
              <a:t>Autore Web Marketing delle recensioni</a:t>
            </a:r>
            <a:br>
              <a:rPr lang="it-IT" sz="1600" dirty="0">
                <a:highlight>
                  <a:srgbClr val="FFFFFF"/>
                </a:highlight>
                <a:latin typeface="+mj-lt"/>
              </a:rPr>
            </a:br>
            <a:endParaRPr lang="it-IT" sz="1600" dirty="0">
              <a:highlight>
                <a:srgbClr val="FFFFFF"/>
              </a:highlight>
              <a:latin typeface="+mj-lt"/>
            </a:endParaRPr>
          </a:p>
          <a:p>
            <a:r>
              <a:rPr lang="it-IT" sz="1600" i="1" dirty="0">
                <a:highlight>
                  <a:srgbClr val="FFFFFF"/>
                </a:highlight>
                <a:latin typeface="+mj-lt"/>
              </a:rPr>
              <a:t> «OpenRosetta.ai è lo strumento perfetto per fare marketing tramite le risposte alla recensioni.</a:t>
            </a:r>
          </a:p>
          <a:p>
            <a:r>
              <a:rPr lang="it-IT" sz="1600" i="1" dirty="0">
                <a:highlight>
                  <a:srgbClr val="FFFFFF"/>
                </a:highlight>
                <a:latin typeface="+mj-lt"/>
              </a:rPr>
              <a:t>Complimenti»</a:t>
            </a:r>
            <a:endParaRPr lang="it-IT" sz="1600" b="0" i="0" dirty="0">
              <a:effectLst/>
              <a:highlight>
                <a:srgbClr val="FFFFFF"/>
              </a:highlight>
              <a:latin typeface="+mj-lt"/>
            </a:endParaRPr>
          </a:p>
          <a:p>
            <a:pPr algn="l"/>
            <a:endParaRPr lang="it-IT" sz="1600" b="0" i="0" dirty="0">
              <a:effectLst/>
              <a:highlight>
                <a:srgbClr val="FFFFFF"/>
              </a:highlight>
              <a:latin typeface="+mj-lt"/>
            </a:endParaRPr>
          </a:p>
        </p:txBody>
      </p:sp>
      <p:sp>
        <p:nvSpPr>
          <p:cNvPr id="25" name="CasellaDiTesto 24">
            <a:extLst>
              <a:ext uri="{FF2B5EF4-FFF2-40B4-BE49-F238E27FC236}">
                <a16:creationId xmlns:a16="http://schemas.microsoft.com/office/drawing/2014/main" id="{031110B6-50E0-4AEB-7A62-158F83958B75}"/>
              </a:ext>
            </a:extLst>
          </p:cNvPr>
          <p:cNvSpPr txBox="1"/>
          <p:nvPr/>
        </p:nvSpPr>
        <p:spPr>
          <a:xfrm>
            <a:off x="7616202" y="4941976"/>
            <a:ext cx="4532116" cy="2062103"/>
          </a:xfrm>
          <a:prstGeom prst="rect">
            <a:avLst/>
          </a:prstGeom>
          <a:noFill/>
        </p:spPr>
        <p:txBody>
          <a:bodyPr wrap="square">
            <a:spAutoFit/>
          </a:bodyPr>
          <a:lstStyle/>
          <a:p>
            <a:pPr algn="l"/>
            <a:r>
              <a:rPr lang="it-IT" sz="1600" b="1" dirty="0">
                <a:highlight>
                  <a:srgbClr val="FFFFFF"/>
                </a:highlight>
                <a:latin typeface="+mj-lt"/>
              </a:rPr>
              <a:t>Michele Costantini</a:t>
            </a:r>
            <a:br>
              <a:rPr lang="it-IT" sz="1600" dirty="0">
                <a:highlight>
                  <a:srgbClr val="FFFFFF"/>
                </a:highlight>
                <a:latin typeface="+mj-lt"/>
              </a:rPr>
            </a:br>
            <a:r>
              <a:rPr lang="it-IT" sz="1600" dirty="0">
                <a:highlight>
                  <a:srgbClr val="FFFFFF"/>
                </a:highlight>
                <a:latin typeface="+mj-lt"/>
              </a:rPr>
              <a:t>Direttore Palazzo </a:t>
            </a:r>
            <a:r>
              <a:rPr lang="it-IT" sz="1600" dirty="0" err="1">
                <a:highlight>
                  <a:srgbClr val="FFFFFF"/>
                </a:highlight>
                <a:latin typeface="+mj-lt"/>
              </a:rPr>
              <a:t>Vitturi</a:t>
            </a:r>
            <a:r>
              <a:rPr lang="it-IT" sz="1600" dirty="0">
                <a:highlight>
                  <a:srgbClr val="FFFFFF"/>
                </a:highlight>
                <a:latin typeface="+mj-lt"/>
              </a:rPr>
              <a:t> – Venezia</a:t>
            </a:r>
            <a:br>
              <a:rPr lang="it-IT" sz="1600" dirty="0">
                <a:highlight>
                  <a:srgbClr val="FFFFFF"/>
                </a:highlight>
                <a:latin typeface="+mj-lt"/>
              </a:rPr>
            </a:br>
            <a:endParaRPr lang="it-IT" sz="1600" dirty="0">
              <a:highlight>
                <a:srgbClr val="FFFFFF"/>
              </a:highlight>
              <a:latin typeface="+mj-lt"/>
            </a:endParaRPr>
          </a:p>
          <a:p>
            <a:r>
              <a:rPr lang="it-IT" sz="1600" i="1" dirty="0">
                <a:highlight>
                  <a:srgbClr val="FFFFFF"/>
                </a:highlight>
                <a:latin typeface="+mj-lt"/>
              </a:rPr>
              <a:t>«</a:t>
            </a:r>
            <a:r>
              <a:rPr lang="it-IT" sz="1600" i="1" dirty="0" err="1">
                <a:highlight>
                  <a:srgbClr val="FFFFFF"/>
                </a:highlight>
                <a:latin typeface="+mj-lt"/>
              </a:rPr>
              <a:t>OpenRosetta</a:t>
            </a:r>
            <a:r>
              <a:rPr lang="it-IT" sz="1600" i="1" dirty="0">
                <a:highlight>
                  <a:srgbClr val="FFFFFF"/>
                </a:highlight>
                <a:latin typeface="+mj-lt"/>
              </a:rPr>
              <a:t> è un ottimo tools di intelligenza artificiale espressamente creato per il mondo dell'ospitalità che evita di dover fare complesse configurazioni"»</a:t>
            </a:r>
            <a:endParaRPr lang="it-IT" sz="1600" b="0" i="0" dirty="0">
              <a:effectLst/>
              <a:highlight>
                <a:srgbClr val="FFFFFF"/>
              </a:highlight>
              <a:latin typeface="+mj-lt"/>
            </a:endParaRPr>
          </a:p>
          <a:p>
            <a:pPr algn="l"/>
            <a:endParaRPr lang="it-IT" sz="1600" b="0" i="0" dirty="0">
              <a:effectLst/>
              <a:highlight>
                <a:srgbClr val="FFFFFF"/>
              </a:highlight>
              <a:latin typeface="+mj-lt"/>
            </a:endParaRPr>
          </a:p>
        </p:txBody>
      </p:sp>
    </p:spTree>
    <p:extLst>
      <p:ext uri="{BB962C8B-B14F-4D97-AF65-F5344CB8AC3E}">
        <p14:creationId xmlns:p14="http://schemas.microsoft.com/office/powerpoint/2010/main" val="2452573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pic>
        <p:nvPicPr>
          <p:cNvPr id="1100" name="Google Shape;1100;p15"/>
          <p:cNvPicPr preferRelativeResize="0"/>
          <p:nvPr/>
        </p:nvPicPr>
        <p:blipFill rotWithShape="1">
          <a:blip r:embed="rId3">
            <a:alphaModFix/>
          </a:blip>
          <a:srcRect l="20674" r="20674"/>
          <a:stretch/>
        </p:blipFill>
        <p:spPr>
          <a:xfrm>
            <a:off x="0" y="701935"/>
            <a:ext cx="4849791" cy="5512597"/>
          </a:xfrm>
          <a:custGeom>
            <a:avLst/>
            <a:gdLst/>
            <a:ahLst/>
            <a:cxnLst/>
            <a:rect l="l" t="t" r="r" b="b"/>
            <a:pathLst>
              <a:path w="4849791" h="5512597" extrusionOk="0">
                <a:moveTo>
                  <a:pt x="0" y="0"/>
                </a:moveTo>
                <a:lnTo>
                  <a:pt x="3595150" y="0"/>
                </a:lnTo>
                <a:cubicBezTo>
                  <a:pt x="4288070" y="0"/>
                  <a:pt x="4849791" y="561722"/>
                  <a:pt x="4849791" y="1254641"/>
                </a:cubicBezTo>
                <a:lnTo>
                  <a:pt x="4849791" y="4257956"/>
                </a:lnTo>
                <a:cubicBezTo>
                  <a:pt x="4849791" y="4950875"/>
                  <a:pt x="4288070" y="5512597"/>
                  <a:pt x="3595150" y="5512597"/>
                </a:cubicBezTo>
                <a:lnTo>
                  <a:pt x="0" y="5512597"/>
                </a:lnTo>
                <a:close/>
              </a:path>
            </a:pathLst>
          </a:custGeom>
          <a:gradFill>
            <a:gsLst>
              <a:gs pos="0">
                <a:srgbClr val="F5F7FC"/>
              </a:gs>
              <a:gs pos="74000">
                <a:srgbClr val="A9BEE4"/>
              </a:gs>
              <a:gs pos="83000">
                <a:srgbClr val="A9BEE4"/>
              </a:gs>
              <a:gs pos="100000">
                <a:srgbClr val="C5D3ED"/>
              </a:gs>
            </a:gsLst>
            <a:lin ang="5400000" scaled="0"/>
          </a:gradFill>
          <a:ln>
            <a:noFill/>
          </a:ln>
        </p:spPr>
      </p:pic>
      <p:sp>
        <p:nvSpPr>
          <p:cNvPr id="1101" name="Google Shape;1101;p15"/>
          <p:cNvSpPr/>
          <p:nvPr/>
        </p:nvSpPr>
        <p:spPr>
          <a:xfrm rot="-5400000" flipH="1">
            <a:off x="6564514" y="-342638"/>
            <a:ext cx="3711686" cy="7543292"/>
          </a:xfrm>
          <a:prstGeom prst="round2SameRect">
            <a:avLst>
              <a:gd name="adj1" fmla="val 21400"/>
              <a:gd name="adj2" fmla="val 0"/>
            </a:avLst>
          </a:prstGeom>
          <a:solidFill>
            <a:schemeClr val="lt1"/>
          </a:solidFill>
          <a:ln>
            <a:noFill/>
          </a:ln>
          <a:effectLst>
            <a:outerShdw blurRad="1016000" dist="38100" dir="10183981" algn="tl" rotWithShape="0">
              <a:schemeClr val="accent1">
                <a:alpha val="2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2" name="Google Shape;1102;p15"/>
          <p:cNvSpPr/>
          <p:nvPr/>
        </p:nvSpPr>
        <p:spPr>
          <a:xfrm>
            <a:off x="5621110" y="1261814"/>
            <a:ext cx="2355899" cy="616710"/>
          </a:xfrm>
          <a:prstGeom prst="roundRect">
            <a:avLst>
              <a:gd name="adj" fmla="val 50000"/>
            </a:avLst>
          </a:prstGeom>
          <a:solidFill>
            <a:srgbClr val="0073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103" name="Google Shape;1103;p15"/>
          <p:cNvGrpSpPr/>
          <p:nvPr/>
        </p:nvGrpSpPr>
        <p:grpSpPr>
          <a:xfrm>
            <a:off x="5621110" y="2642625"/>
            <a:ext cx="6438137" cy="1631216"/>
            <a:chOff x="5366138" y="2459504"/>
            <a:chExt cx="6438137" cy="1631216"/>
          </a:xfrm>
        </p:grpSpPr>
        <p:sp>
          <p:nvSpPr>
            <p:cNvPr id="1104" name="Google Shape;1104;p15"/>
            <p:cNvSpPr txBox="1"/>
            <p:nvPr/>
          </p:nvSpPr>
          <p:spPr>
            <a:xfrm>
              <a:off x="5621111" y="2459504"/>
              <a:ext cx="618316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chemeClr val="dk1"/>
                  </a:solidFill>
                  <a:latin typeface="Source Sans Pro"/>
                  <a:ea typeface="Source Sans Pro"/>
                  <a:cs typeface="Source Sans Pro"/>
                  <a:sym typeface="Source Sans Pro"/>
                </a:rPr>
                <a:t>Chiamaci allo 02 9672 0468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chemeClr val="dk1"/>
                  </a:solidFill>
                  <a:latin typeface="Source Sans Pro"/>
                  <a:ea typeface="Source Sans Pro"/>
                  <a:cs typeface="Source Sans Pro"/>
                  <a:sym typeface="Source Sans Pro"/>
                </a:rPr>
                <a:t>oppure scrivici a info</a:t>
              </a:r>
              <a:r>
                <a:rPr lang="it-IT" sz="2000" dirty="0">
                  <a:solidFill>
                    <a:schemeClr val="dk1"/>
                  </a:solidFill>
                  <a:latin typeface="Source Sans Pro"/>
                  <a:ea typeface="Source Sans Pro"/>
                  <a:cs typeface="Source Sans Pro"/>
                  <a:sym typeface="Source Sans Pro"/>
                </a:rPr>
                <a:t>@millenium-tech.it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2000"/>
                <a:buFont typeface="Arial"/>
                <a:buNone/>
              </a:pPr>
              <a:r>
                <a:rPr lang="it-IT" sz="2000" b="1" i="0" u="sng" strike="noStrike" cap="none" dirty="0">
                  <a:solidFill>
                    <a:schemeClr val="dk1"/>
                  </a:solidFill>
                  <a:latin typeface="Source Sans Pro"/>
                  <a:ea typeface="Source Sans Pro"/>
                  <a:cs typeface="Source Sans Pro"/>
                  <a:sym typeface="Source Sans Pro"/>
                </a:rPr>
                <a:t>www.millenium-tech.it</a:t>
              </a:r>
              <a:endParaRPr sz="2000" b="1" i="0" u="none" strike="noStrike" cap="none" dirty="0">
                <a:solidFill>
                  <a:schemeClr val="dk1"/>
                </a:solidFill>
                <a:latin typeface="Source Sans Pro"/>
                <a:ea typeface="Source Sans Pro"/>
                <a:cs typeface="Source Sans Pro"/>
                <a:sym typeface="Source Sans Pro"/>
              </a:endParaRPr>
            </a:p>
          </p:txBody>
        </p:sp>
        <p:sp>
          <p:nvSpPr>
            <p:cNvPr id="1105" name="Google Shape;1105;p15"/>
            <p:cNvSpPr/>
            <p:nvPr/>
          </p:nvSpPr>
          <p:spPr>
            <a:xfrm>
              <a:off x="5366683" y="3795677"/>
              <a:ext cx="209400" cy="209400"/>
            </a:xfrm>
            <a:custGeom>
              <a:avLst/>
              <a:gdLst/>
              <a:ahLst/>
              <a:cxnLst/>
              <a:rect l="l" t="t" r="r" b="b"/>
              <a:pathLst>
                <a:path w="719588" h="719588" extrusionOk="0">
                  <a:moveTo>
                    <a:pt x="719589" y="353643"/>
                  </a:moveTo>
                  <a:cubicBezTo>
                    <a:pt x="719589" y="353283"/>
                    <a:pt x="719531" y="352923"/>
                    <a:pt x="719488" y="352578"/>
                  </a:cubicBezTo>
                  <a:cubicBezTo>
                    <a:pt x="717704" y="261257"/>
                    <a:pt x="681670" y="174857"/>
                    <a:pt x="617964" y="109223"/>
                  </a:cubicBezTo>
                  <a:cubicBezTo>
                    <a:pt x="584795" y="75060"/>
                    <a:pt x="545912" y="48193"/>
                    <a:pt x="502381" y="29385"/>
                  </a:cubicBezTo>
                  <a:cubicBezTo>
                    <a:pt x="499561" y="28162"/>
                    <a:pt x="496740" y="26982"/>
                    <a:pt x="493891" y="25845"/>
                  </a:cubicBezTo>
                  <a:cubicBezTo>
                    <a:pt x="451339" y="8721"/>
                    <a:pt x="406326" y="43"/>
                    <a:pt x="359874" y="14"/>
                  </a:cubicBezTo>
                  <a:cubicBezTo>
                    <a:pt x="359845" y="14"/>
                    <a:pt x="359830" y="0"/>
                    <a:pt x="359802" y="0"/>
                  </a:cubicBezTo>
                  <a:cubicBezTo>
                    <a:pt x="359787" y="0"/>
                    <a:pt x="359759" y="0"/>
                    <a:pt x="359744" y="0"/>
                  </a:cubicBezTo>
                  <a:cubicBezTo>
                    <a:pt x="359744" y="0"/>
                    <a:pt x="359744" y="0"/>
                    <a:pt x="359744" y="0"/>
                  </a:cubicBezTo>
                  <a:cubicBezTo>
                    <a:pt x="359744" y="0"/>
                    <a:pt x="359730" y="0"/>
                    <a:pt x="359730" y="0"/>
                  </a:cubicBezTo>
                  <a:cubicBezTo>
                    <a:pt x="358363" y="0"/>
                    <a:pt x="357010" y="43"/>
                    <a:pt x="355643" y="58"/>
                  </a:cubicBezTo>
                  <a:cubicBezTo>
                    <a:pt x="353930" y="72"/>
                    <a:pt x="352218" y="86"/>
                    <a:pt x="350506" y="130"/>
                  </a:cubicBezTo>
                  <a:cubicBezTo>
                    <a:pt x="349642" y="158"/>
                    <a:pt x="348779" y="201"/>
                    <a:pt x="347901" y="230"/>
                  </a:cubicBezTo>
                  <a:cubicBezTo>
                    <a:pt x="345685" y="302"/>
                    <a:pt x="343469" y="374"/>
                    <a:pt x="341267" y="475"/>
                  </a:cubicBezTo>
                  <a:cubicBezTo>
                    <a:pt x="341094" y="489"/>
                    <a:pt x="340922" y="504"/>
                    <a:pt x="340749" y="504"/>
                  </a:cubicBezTo>
                  <a:cubicBezTo>
                    <a:pt x="297981" y="2720"/>
                    <a:pt x="256508" y="12390"/>
                    <a:pt x="217237" y="29356"/>
                  </a:cubicBezTo>
                  <a:cubicBezTo>
                    <a:pt x="173691" y="48179"/>
                    <a:pt x="134794" y="75046"/>
                    <a:pt x="101610" y="109223"/>
                  </a:cubicBezTo>
                  <a:cubicBezTo>
                    <a:pt x="37688" y="175087"/>
                    <a:pt x="1612" y="261847"/>
                    <a:pt x="58" y="353499"/>
                  </a:cubicBezTo>
                  <a:cubicBezTo>
                    <a:pt x="14" y="355585"/>
                    <a:pt x="0" y="357701"/>
                    <a:pt x="0" y="359802"/>
                  </a:cubicBezTo>
                  <a:cubicBezTo>
                    <a:pt x="0" y="453900"/>
                    <a:pt x="36091" y="542904"/>
                    <a:pt x="101625" y="610409"/>
                  </a:cubicBezTo>
                  <a:cubicBezTo>
                    <a:pt x="134809" y="644587"/>
                    <a:pt x="173706" y="671439"/>
                    <a:pt x="217237" y="690247"/>
                  </a:cubicBezTo>
                  <a:cubicBezTo>
                    <a:pt x="262307" y="709717"/>
                    <a:pt x="310270" y="719589"/>
                    <a:pt x="359859" y="719589"/>
                  </a:cubicBezTo>
                  <a:cubicBezTo>
                    <a:pt x="359859" y="719589"/>
                    <a:pt x="359859" y="719589"/>
                    <a:pt x="359859" y="719589"/>
                  </a:cubicBezTo>
                  <a:cubicBezTo>
                    <a:pt x="359859" y="719589"/>
                    <a:pt x="359859" y="719589"/>
                    <a:pt x="359859" y="719589"/>
                  </a:cubicBezTo>
                  <a:cubicBezTo>
                    <a:pt x="359859" y="719589"/>
                    <a:pt x="359859" y="719589"/>
                    <a:pt x="359859" y="719589"/>
                  </a:cubicBezTo>
                  <a:cubicBezTo>
                    <a:pt x="409362" y="719575"/>
                    <a:pt x="457311" y="709688"/>
                    <a:pt x="502367" y="690218"/>
                  </a:cubicBezTo>
                  <a:cubicBezTo>
                    <a:pt x="545898" y="671410"/>
                    <a:pt x="584780" y="644543"/>
                    <a:pt x="617950" y="610366"/>
                  </a:cubicBezTo>
                  <a:cubicBezTo>
                    <a:pt x="683469" y="542876"/>
                    <a:pt x="719546" y="453886"/>
                    <a:pt x="719546" y="359802"/>
                  </a:cubicBezTo>
                  <a:cubicBezTo>
                    <a:pt x="719546" y="357974"/>
                    <a:pt x="719531" y="356161"/>
                    <a:pt x="719488" y="354362"/>
                  </a:cubicBezTo>
                  <a:cubicBezTo>
                    <a:pt x="719546" y="354118"/>
                    <a:pt x="719589" y="353887"/>
                    <a:pt x="719589" y="353643"/>
                  </a:cubicBezTo>
                  <a:close/>
                  <a:moveTo>
                    <a:pt x="520383" y="528931"/>
                  </a:moveTo>
                  <a:cubicBezTo>
                    <a:pt x="534112" y="477529"/>
                    <a:pt x="541393" y="419594"/>
                    <a:pt x="541480" y="360852"/>
                  </a:cubicBezTo>
                  <a:lnTo>
                    <a:pt x="705170" y="360852"/>
                  </a:lnTo>
                  <a:cubicBezTo>
                    <a:pt x="704911" y="448345"/>
                    <a:pt x="672158" y="531191"/>
                    <a:pt x="612698" y="595041"/>
                  </a:cubicBezTo>
                  <a:cubicBezTo>
                    <a:pt x="585500" y="568145"/>
                    <a:pt x="554503" y="545955"/>
                    <a:pt x="520383" y="528931"/>
                  </a:cubicBezTo>
                  <a:close/>
                  <a:moveTo>
                    <a:pt x="296038" y="699371"/>
                  </a:moveTo>
                  <a:cubicBezTo>
                    <a:pt x="294470" y="699083"/>
                    <a:pt x="292915" y="698795"/>
                    <a:pt x="291347" y="698478"/>
                  </a:cubicBezTo>
                  <a:cubicBezTo>
                    <a:pt x="290109" y="698234"/>
                    <a:pt x="288886" y="697960"/>
                    <a:pt x="287663" y="697701"/>
                  </a:cubicBezTo>
                  <a:cubicBezTo>
                    <a:pt x="286123" y="697370"/>
                    <a:pt x="284569" y="697054"/>
                    <a:pt x="283029" y="696708"/>
                  </a:cubicBezTo>
                  <a:cubicBezTo>
                    <a:pt x="281806" y="696435"/>
                    <a:pt x="280583" y="696133"/>
                    <a:pt x="279360" y="695845"/>
                  </a:cubicBezTo>
                  <a:cubicBezTo>
                    <a:pt x="277820" y="695485"/>
                    <a:pt x="276295" y="695125"/>
                    <a:pt x="274755" y="694737"/>
                  </a:cubicBezTo>
                  <a:cubicBezTo>
                    <a:pt x="273546" y="694435"/>
                    <a:pt x="272337" y="694104"/>
                    <a:pt x="271128" y="693787"/>
                  </a:cubicBezTo>
                  <a:cubicBezTo>
                    <a:pt x="269603" y="693384"/>
                    <a:pt x="268078" y="692981"/>
                    <a:pt x="266552" y="692564"/>
                  </a:cubicBezTo>
                  <a:cubicBezTo>
                    <a:pt x="265343" y="692233"/>
                    <a:pt x="264149" y="691873"/>
                    <a:pt x="262940" y="691528"/>
                  </a:cubicBezTo>
                  <a:cubicBezTo>
                    <a:pt x="261429" y="691096"/>
                    <a:pt x="259918" y="690650"/>
                    <a:pt x="258407" y="690189"/>
                  </a:cubicBezTo>
                  <a:cubicBezTo>
                    <a:pt x="257213" y="689830"/>
                    <a:pt x="256019" y="689441"/>
                    <a:pt x="254824" y="689067"/>
                  </a:cubicBezTo>
                  <a:cubicBezTo>
                    <a:pt x="253328" y="688592"/>
                    <a:pt x="251831" y="688117"/>
                    <a:pt x="250334" y="687614"/>
                  </a:cubicBezTo>
                  <a:cubicBezTo>
                    <a:pt x="249154" y="687225"/>
                    <a:pt x="247974" y="686808"/>
                    <a:pt x="246794" y="686405"/>
                  </a:cubicBezTo>
                  <a:cubicBezTo>
                    <a:pt x="245312" y="685887"/>
                    <a:pt x="243816" y="685383"/>
                    <a:pt x="242348" y="684851"/>
                  </a:cubicBezTo>
                  <a:cubicBezTo>
                    <a:pt x="241168" y="684433"/>
                    <a:pt x="240002" y="683987"/>
                    <a:pt x="238836" y="683556"/>
                  </a:cubicBezTo>
                  <a:cubicBezTo>
                    <a:pt x="237369" y="683009"/>
                    <a:pt x="235901" y="682448"/>
                    <a:pt x="234433" y="681886"/>
                  </a:cubicBezTo>
                  <a:cubicBezTo>
                    <a:pt x="233267" y="681440"/>
                    <a:pt x="232116" y="680965"/>
                    <a:pt x="230951" y="680505"/>
                  </a:cubicBezTo>
                  <a:cubicBezTo>
                    <a:pt x="229497" y="679915"/>
                    <a:pt x="228044" y="679325"/>
                    <a:pt x="226590" y="678720"/>
                  </a:cubicBezTo>
                  <a:cubicBezTo>
                    <a:pt x="225439" y="678246"/>
                    <a:pt x="224288" y="677756"/>
                    <a:pt x="223151" y="677253"/>
                  </a:cubicBezTo>
                  <a:cubicBezTo>
                    <a:pt x="221712" y="676634"/>
                    <a:pt x="220273" y="676001"/>
                    <a:pt x="218834" y="675367"/>
                  </a:cubicBezTo>
                  <a:cubicBezTo>
                    <a:pt x="217697" y="674864"/>
                    <a:pt x="216560" y="674346"/>
                    <a:pt x="215423" y="673813"/>
                  </a:cubicBezTo>
                  <a:cubicBezTo>
                    <a:pt x="213999" y="673151"/>
                    <a:pt x="212574" y="672489"/>
                    <a:pt x="211149" y="671813"/>
                  </a:cubicBezTo>
                  <a:cubicBezTo>
                    <a:pt x="210027" y="671281"/>
                    <a:pt x="208905" y="670734"/>
                    <a:pt x="207782" y="670187"/>
                  </a:cubicBezTo>
                  <a:cubicBezTo>
                    <a:pt x="206372" y="669496"/>
                    <a:pt x="204962" y="668791"/>
                    <a:pt x="203566" y="668086"/>
                  </a:cubicBezTo>
                  <a:cubicBezTo>
                    <a:pt x="202458" y="667525"/>
                    <a:pt x="201335" y="666949"/>
                    <a:pt x="200227" y="666374"/>
                  </a:cubicBezTo>
                  <a:cubicBezTo>
                    <a:pt x="198831" y="665640"/>
                    <a:pt x="197450" y="664906"/>
                    <a:pt x="196068" y="664157"/>
                  </a:cubicBezTo>
                  <a:cubicBezTo>
                    <a:pt x="194960" y="663567"/>
                    <a:pt x="193867" y="662963"/>
                    <a:pt x="192773" y="662359"/>
                  </a:cubicBezTo>
                  <a:cubicBezTo>
                    <a:pt x="191406" y="661596"/>
                    <a:pt x="190039" y="660833"/>
                    <a:pt x="188672" y="660042"/>
                  </a:cubicBezTo>
                  <a:cubicBezTo>
                    <a:pt x="187578" y="659423"/>
                    <a:pt x="186484" y="658790"/>
                    <a:pt x="185405" y="658157"/>
                  </a:cubicBezTo>
                  <a:cubicBezTo>
                    <a:pt x="184052" y="657365"/>
                    <a:pt x="182714" y="656559"/>
                    <a:pt x="181376" y="655753"/>
                  </a:cubicBezTo>
                  <a:cubicBezTo>
                    <a:pt x="180297" y="655091"/>
                    <a:pt x="179217" y="654444"/>
                    <a:pt x="178138" y="653768"/>
                  </a:cubicBezTo>
                  <a:cubicBezTo>
                    <a:pt x="176814" y="652947"/>
                    <a:pt x="175490" y="652098"/>
                    <a:pt x="174166" y="651264"/>
                  </a:cubicBezTo>
                  <a:cubicBezTo>
                    <a:pt x="173101" y="650573"/>
                    <a:pt x="172037" y="649897"/>
                    <a:pt x="170972" y="649191"/>
                  </a:cubicBezTo>
                  <a:cubicBezTo>
                    <a:pt x="169662" y="648328"/>
                    <a:pt x="168367" y="647465"/>
                    <a:pt x="167072" y="646587"/>
                  </a:cubicBezTo>
                  <a:cubicBezTo>
                    <a:pt x="166007" y="645867"/>
                    <a:pt x="164956" y="645162"/>
                    <a:pt x="163906" y="644428"/>
                  </a:cubicBezTo>
                  <a:cubicBezTo>
                    <a:pt x="162625" y="643536"/>
                    <a:pt x="161359" y="642644"/>
                    <a:pt x="160078" y="641737"/>
                  </a:cubicBezTo>
                  <a:cubicBezTo>
                    <a:pt x="159028" y="640989"/>
                    <a:pt x="157977" y="640241"/>
                    <a:pt x="156941" y="639478"/>
                  </a:cubicBezTo>
                  <a:cubicBezTo>
                    <a:pt x="155689" y="638557"/>
                    <a:pt x="154437" y="637636"/>
                    <a:pt x="153185" y="636701"/>
                  </a:cubicBezTo>
                  <a:cubicBezTo>
                    <a:pt x="152149" y="635924"/>
                    <a:pt x="151113" y="635146"/>
                    <a:pt x="150077" y="634355"/>
                  </a:cubicBezTo>
                  <a:cubicBezTo>
                    <a:pt x="148839" y="633405"/>
                    <a:pt x="147631" y="632441"/>
                    <a:pt x="146407" y="631491"/>
                  </a:cubicBezTo>
                  <a:cubicBezTo>
                    <a:pt x="145386" y="630685"/>
                    <a:pt x="144350" y="629880"/>
                    <a:pt x="143342" y="629045"/>
                  </a:cubicBezTo>
                  <a:cubicBezTo>
                    <a:pt x="142133" y="628066"/>
                    <a:pt x="140953" y="627088"/>
                    <a:pt x="139759" y="626095"/>
                  </a:cubicBezTo>
                  <a:cubicBezTo>
                    <a:pt x="138737" y="625246"/>
                    <a:pt x="137730" y="624411"/>
                    <a:pt x="136723" y="623562"/>
                  </a:cubicBezTo>
                  <a:cubicBezTo>
                    <a:pt x="135543" y="622569"/>
                    <a:pt x="134391" y="621548"/>
                    <a:pt x="133226" y="620540"/>
                  </a:cubicBezTo>
                  <a:cubicBezTo>
                    <a:pt x="132218" y="619662"/>
                    <a:pt x="131211" y="618785"/>
                    <a:pt x="130218" y="617907"/>
                  </a:cubicBezTo>
                  <a:cubicBezTo>
                    <a:pt x="129081" y="616885"/>
                    <a:pt x="127945" y="615849"/>
                    <a:pt x="126808" y="614813"/>
                  </a:cubicBezTo>
                  <a:cubicBezTo>
                    <a:pt x="125815" y="613906"/>
                    <a:pt x="124807" y="612985"/>
                    <a:pt x="123829" y="612064"/>
                  </a:cubicBezTo>
                  <a:cubicBezTo>
                    <a:pt x="122721" y="611014"/>
                    <a:pt x="121613" y="609963"/>
                    <a:pt x="120519" y="608898"/>
                  </a:cubicBezTo>
                  <a:cubicBezTo>
                    <a:pt x="119526" y="607949"/>
                    <a:pt x="118548" y="606999"/>
                    <a:pt x="117569" y="606049"/>
                  </a:cubicBezTo>
                  <a:cubicBezTo>
                    <a:pt x="117353" y="605848"/>
                    <a:pt x="117152" y="605632"/>
                    <a:pt x="116950" y="605430"/>
                  </a:cubicBezTo>
                  <a:cubicBezTo>
                    <a:pt x="142436" y="580204"/>
                    <a:pt x="171418" y="559266"/>
                    <a:pt x="203278" y="543034"/>
                  </a:cubicBezTo>
                  <a:cubicBezTo>
                    <a:pt x="218373" y="593875"/>
                    <a:pt x="239628" y="636758"/>
                    <a:pt x="265013" y="667381"/>
                  </a:cubicBezTo>
                  <a:cubicBezTo>
                    <a:pt x="276194" y="680865"/>
                    <a:pt x="288066" y="691830"/>
                    <a:pt x="300413" y="700176"/>
                  </a:cubicBezTo>
                  <a:cubicBezTo>
                    <a:pt x="300197" y="700133"/>
                    <a:pt x="299967" y="700104"/>
                    <a:pt x="299751" y="700076"/>
                  </a:cubicBezTo>
                  <a:cubicBezTo>
                    <a:pt x="298499" y="699831"/>
                    <a:pt x="297261" y="699601"/>
                    <a:pt x="296038" y="699371"/>
                  </a:cubicBezTo>
                  <a:close/>
                  <a:moveTo>
                    <a:pt x="106906" y="595069"/>
                  </a:moveTo>
                  <a:cubicBezTo>
                    <a:pt x="47431" y="531191"/>
                    <a:pt x="14664" y="448345"/>
                    <a:pt x="14405" y="360838"/>
                  </a:cubicBezTo>
                  <a:lnTo>
                    <a:pt x="178196" y="360838"/>
                  </a:lnTo>
                  <a:cubicBezTo>
                    <a:pt x="178282" y="419579"/>
                    <a:pt x="185563" y="477500"/>
                    <a:pt x="199292" y="528888"/>
                  </a:cubicBezTo>
                  <a:cubicBezTo>
                    <a:pt x="165129" y="545941"/>
                    <a:pt x="134104" y="568159"/>
                    <a:pt x="106906" y="595069"/>
                  </a:cubicBezTo>
                  <a:close/>
                  <a:moveTo>
                    <a:pt x="106891" y="124577"/>
                  </a:moveTo>
                  <a:cubicBezTo>
                    <a:pt x="134104" y="151487"/>
                    <a:pt x="165129" y="173691"/>
                    <a:pt x="199277" y="190730"/>
                  </a:cubicBezTo>
                  <a:cubicBezTo>
                    <a:pt x="186528" y="238520"/>
                    <a:pt x="179318" y="292066"/>
                    <a:pt x="178325" y="346462"/>
                  </a:cubicBezTo>
                  <a:lnTo>
                    <a:pt x="14664" y="346462"/>
                  </a:lnTo>
                  <a:cubicBezTo>
                    <a:pt x="17801" y="263602"/>
                    <a:pt x="50337" y="185333"/>
                    <a:pt x="106891" y="124577"/>
                  </a:cubicBezTo>
                  <a:close/>
                  <a:moveTo>
                    <a:pt x="123469" y="107913"/>
                  </a:moveTo>
                  <a:cubicBezTo>
                    <a:pt x="124347" y="107079"/>
                    <a:pt x="125239" y="106273"/>
                    <a:pt x="126131" y="105452"/>
                  </a:cubicBezTo>
                  <a:cubicBezTo>
                    <a:pt x="127283" y="104402"/>
                    <a:pt x="128434" y="103337"/>
                    <a:pt x="129585" y="102301"/>
                  </a:cubicBezTo>
                  <a:cubicBezTo>
                    <a:pt x="130492" y="101481"/>
                    <a:pt x="131427" y="100675"/>
                    <a:pt x="132348" y="99869"/>
                  </a:cubicBezTo>
                  <a:cubicBezTo>
                    <a:pt x="133499" y="98847"/>
                    <a:pt x="134665" y="97840"/>
                    <a:pt x="135830" y="96833"/>
                  </a:cubicBezTo>
                  <a:cubicBezTo>
                    <a:pt x="136766" y="96027"/>
                    <a:pt x="137716" y="95250"/>
                    <a:pt x="138665" y="94458"/>
                  </a:cubicBezTo>
                  <a:cubicBezTo>
                    <a:pt x="139845" y="93480"/>
                    <a:pt x="141025" y="92501"/>
                    <a:pt x="142205" y="91537"/>
                  </a:cubicBezTo>
                  <a:cubicBezTo>
                    <a:pt x="143155" y="90760"/>
                    <a:pt x="144119" y="89997"/>
                    <a:pt x="145083" y="89220"/>
                  </a:cubicBezTo>
                  <a:cubicBezTo>
                    <a:pt x="146278" y="88270"/>
                    <a:pt x="147487" y="87321"/>
                    <a:pt x="148695" y="86385"/>
                  </a:cubicBezTo>
                  <a:cubicBezTo>
                    <a:pt x="149660" y="85637"/>
                    <a:pt x="150638" y="84889"/>
                    <a:pt x="151617" y="84155"/>
                  </a:cubicBezTo>
                  <a:cubicBezTo>
                    <a:pt x="152840" y="83234"/>
                    <a:pt x="154063" y="82313"/>
                    <a:pt x="155301" y="81406"/>
                  </a:cubicBezTo>
                  <a:cubicBezTo>
                    <a:pt x="156279" y="80687"/>
                    <a:pt x="157272" y="79967"/>
                    <a:pt x="158265" y="79248"/>
                  </a:cubicBezTo>
                  <a:cubicBezTo>
                    <a:pt x="159517" y="78341"/>
                    <a:pt x="160769" y="77463"/>
                    <a:pt x="162035" y="76571"/>
                  </a:cubicBezTo>
                  <a:cubicBezTo>
                    <a:pt x="163028" y="75880"/>
                    <a:pt x="164021" y="75190"/>
                    <a:pt x="165014" y="74499"/>
                  </a:cubicBezTo>
                  <a:cubicBezTo>
                    <a:pt x="166295" y="73621"/>
                    <a:pt x="167590" y="72758"/>
                    <a:pt x="168871" y="71894"/>
                  </a:cubicBezTo>
                  <a:cubicBezTo>
                    <a:pt x="169864" y="71232"/>
                    <a:pt x="170871" y="70570"/>
                    <a:pt x="171878" y="69923"/>
                  </a:cubicBezTo>
                  <a:cubicBezTo>
                    <a:pt x="173202" y="69074"/>
                    <a:pt x="174526" y="68225"/>
                    <a:pt x="175850" y="67390"/>
                  </a:cubicBezTo>
                  <a:cubicBezTo>
                    <a:pt x="176843" y="66757"/>
                    <a:pt x="177836" y="66138"/>
                    <a:pt x="178843" y="65519"/>
                  </a:cubicBezTo>
                  <a:cubicBezTo>
                    <a:pt x="180210" y="64685"/>
                    <a:pt x="181592" y="63850"/>
                    <a:pt x="182959" y="63030"/>
                  </a:cubicBezTo>
                  <a:cubicBezTo>
                    <a:pt x="183937" y="62440"/>
                    <a:pt x="184916" y="61850"/>
                    <a:pt x="185909" y="61274"/>
                  </a:cubicBezTo>
                  <a:cubicBezTo>
                    <a:pt x="187333" y="60439"/>
                    <a:pt x="188772" y="59634"/>
                    <a:pt x="190212" y="58813"/>
                  </a:cubicBezTo>
                  <a:cubicBezTo>
                    <a:pt x="191176" y="58266"/>
                    <a:pt x="192125" y="57720"/>
                    <a:pt x="193090" y="57202"/>
                  </a:cubicBezTo>
                  <a:cubicBezTo>
                    <a:pt x="194601" y="56367"/>
                    <a:pt x="196126" y="55561"/>
                    <a:pt x="197651" y="54741"/>
                  </a:cubicBezTo>
                  <a:cubicBezTo>
                    <a:pt x="198558" y="54266"/>
                    <a:pt x="199465" y="53762"/>
                    <a:pt x="200371" y="53287"/>
                  </a:cubicBezTo>
                  <a:cubicBezTo>
                    <a:pt x="202026" y="52424"/>
                    <a:pt x="203681" y="51604"/>
                    <a:pt x="205350" y="50769"/>
                  </a:cubicBezTo>
                  <a:cubicBezTo>
                    <a:pt x="206156" y="50366"/>
                    <a:pt x="206947" y="49949"/>
                    <a:pt x="207768" y="49560"/>
                  </a:cubicBezTo>
                  <a:cubicBezTo>
                    <a:pt x="209710" y="48611"/>
                    <a:pt x="211682" y="47675"/>
                    <a:pt x="213639" y="46769"/>
                  </a:cubicBezTo>
                  <a:cubicBezTo>
                    <a:pt x="214171" y="46524"/>
                    <a:pt x="214704" y="46251"/>
                    <a:pt x="215251" y="46006"/>
                  </a:cubicBezTo>
                  <a:cubicBezTo>
                    <a:pt x="217783" y="44840"/>
                    <a:pt x="220331" y="43703"/>
                    <a:pt x="222906" y="42581"/>
                  </a:cubicBezTo>
                  <a:cubicBezTo>
                    <a:pt x="247859" y="31803"/>
                    <a:pt x="273733" y="24104"/>
                    <a:pt x="300298" y="19499"/>
                  </a:cubicBezTo>
                  <a:cubicBezTo>
                    <a:pt x="287965" y="27845"/>
                    <a:pt x="276107" y="38796"/>
                    <a:pt x="264955" y="52266"/>
                  </a:cubicBezTo>
                  <a:cubicBezTo>
                    <a:pt x="239585" y="82903"/>
                    <a:pt x="218330" y="125757"/>
                    <a:pt x="203235" y="176598"/>
                  </a:cubicBezTo>
                  <a:cubicBezTo>
                    <a:pt x="171375" y="160395"/>
                    <a:pt x="142392" y="139457"/>
                    <a:pt x="116893" y="114231"/>
                  </a:cubicBezTo>
                  <a:cubicBezTo>
                    <a:pt x="117080" y="114043"/>
                    <a:pt x="117267" y="113856"/>
                    <a:pt x="117454" y="113669"/>
                  </a:cubicBezTo>
                  <a:cubicBezTo>
                    <a:pt x="118303" y="112835"/>
                    <a:pt x="119152" y="112029"/>
                    <a:pt x="120001" y="111209"/>
                  </a:cubicBezTo>
                  <a:cubicBezTo>
                    <a:pt x="121167" y="110115"/>
                    <a:pt x="122318" y="109007"/>
                    <a:pt x="123469" y="107913"/>
                  </a:cubicBezTo>
                  <a:close/>
                  <a:moveTo>
                    <a:pt x="366997" y="491257"/>
                  </a:moveTo>
                  <a:lnTo>
                    <a:pt x="366997" y="360838"/>
                  </a:lnTo>
                  <a:lnTo>
                    <a:pt x="527089" y="360838"/>
                  </a:lnTo>
                  <a:cubicBezTo>
                    <a:pt x="527003" y="417377"/>
                    <a:pt x="520139" y="473082"/>
                    <a:pt x="507173" y="522657"/>
                  </a:cubicBezTo>
                  <a:cubicBezTo>
                    <a:pt x="462952" y="502741"/>
                    <a:pt x="415866" y="492207"/>
                    <a:pt x="366997" y="491257"/>
                  </a:cubicBezTo>
                  <a:close/>
                  <a:moveTo>
                    <a:pt x="352607" y="213970"/>
                  </a:moveTo>
                  <a:cubicBezTo>
                    <a:pt x="305061" y="213020"/>
                    <a:pt x="259300" y="202587"/>
                    <a:pt x="216373" y="182944"/>
                  </a:cubicBezTo>
                  <a:cubicBezTo>
                    <a:pt x="245470" y="83191"/>
                    <a:pt x="296873" y="19902"/>
                    <a:pt x="352607" y="14764"/>
                  </a:cubicBezTo>
                  <a:lnTo>
                    <a:pt x="352607" y="213970"/>
                  </a:lnTo>
                  <a:close/>
                  <a:moveTo>
                    <a:pt x="212502" y="196989"/>
                  </a:moveTo>
                  <a:cubicBezTo>
                    <a:pt x="256695" y="216891"/>
                    <a:pt x="303751" y="227411"/>
                    <a:pt x="352607" y="228346"/>
                  </a:cubicBezTo>
                  <a:lnTo>
                    <a:pt x="352607" y="346447"/>
                  </a:lnTo>
                  <a:lnTo>
                    <a:pt x="192715" y="346447"/>
                  </a:lnTo>
                  <a:cubicBezTo>
                    <a:pt x="193694" y="294282"/>
                    <a:pt x="200486" y="242952"/>
                    <a:pt x="212502" y="196989"/>
                  </a:cubicBezTo>
                  <a:close/>
                  <a:moveTo>
                    <a:pt x="352607" y="360838"/>
                  </a:moveTo>
                  <a:lnTo>
                    <a:pt x="352607" y="491257"/>
                  </a:lnTo>
                  <a:cubicBezTo>
                    <a:pt x="303780" y="492193"/>
                    <a:pt x="256724" y="502727"/>
                    <a:pt x="212502" y="522628"/>
                  </a:cubicBezTo>
                  <a:cubicBezTo>
                    <a:pt x="199536" y="473082"/>
                    <a:pt x="192658" y="417377"/>
                    <a:pt x="192586" y="360838"/>
                  </a:cubicBezTo>
                  <a:lnTo>
                    <a:pt x="352607" y="360838"/>
                  </a:lnTo>
                  <a:close/>
                  <a:moveTo>
                    <a:pt x="352607" y="505648"/>
                  </a:moveTo>
                  <a:lnTo>
                    <a:pt x="352607" y="704868"/>
                  </a:lnTo>
                  <a:cubicBezTo>
                    <a:pt x="296930" y="699802"/>
                    <a:pt x="245485" y="636499"/>
                    <a:pt x="216373" y="536688"/>
                  </a:cubicBezTo>
                  <a:cubicBezTo>
                    <a:pt x="259328" y="517031"/>
                    <a:pt x="305090" y="506612"/>
                    <a:pt x="352607" y="505648"/>
                  </a:cubicBezTo>
                  <a:close/>
                  <a:moveTo>
                    <a:pt x="366997" y="346447"/>
                  </a:moveTo>
                  <a:lnTo>
                    <a:pt x="366997" y="228346"/>
                  </a:lnTo>
                  <a:cubicBezTo>
                    <a:pt x="415866" y="227396"/>
                    <a:pt x="462952" y="216862"/>
                    <a:pt x="507159" y="196946"/>
                  </a:cubicBezTo>
                  <a:cubicBezTo>
                    <a:pt x="519175" y="242895"/>
                    <a:pt x="525981" y="294254"/>
                    <a:pt x="526960" y="346447"/>
                  </a:cubicBezTo>
                  <a:lnTo>
                    <a:pt x="366997" y="346447"/>
                  </a:lnTo>
                  <a:close/>
                  <a:moveTo>
                    <a:pt x="366997" y="213970"/>
                  </a:moveTo>
                  <a:lnTo>
                    <a:pt x="366997" y="14750"/>
                  </a:lnTo>
                  <a:cubicBezTo>
                    <a:pt x="422687" y="19772"/>
                    <a:pt x="474147" y="83075"/>
                    <a:pt x="503288" y="182901"/>
                  </a:cubicBezTo>
                  <a:cubicBezTo>
                    <a:pt x="460347" y="202573"/>
                    <a:pt x="414571" y="213006"/>
                    <a:pt x="366997" y="213970"/>
                  </a:cubicBezTo>
                  <a:close/>
                  <a:moveTo>
                    <a:pt x="366997" y="505648"/>
                  </a:moveTo>
                  <a:cubicBezTo>
                    <a:pt x="414557" y="506598"/>
                    <a:pt x="460347" y="517045"/>
                    <a:pt x="503302" y="536702"/>
                  </a:cubicBezTo>
                  <a:cubicBezTo>
                    <a:pt x="474176" y="636499"/>
                    <a:pt x="422745" y="699788"/>
                    <a:pt x="366997" y="704853"/>
                  </a:cubicBezTo>
                  <a:lnTo>
                    <a:pt x="366997" y="505648"/>
                  </a:lnTo>
                  <a:close/>
                  <a:moveTo>
                    <a:pt x="541350" y="346447"/>
                  </a:moveTo>
                  <a:cubicBezTo>
                    <a:pt x="540357" y="292023"/>
                    <a:pt x="533133" y="238462"/>
                    <a:pt x="520383" y="190672"/>
                  </a:cubicBezTo>
                  <a:cubicBezTo>
                    <a:pt x="554503" y="173648"/>
                    <a:pt x="585500" y="151458"/>
                    <a:pt x="612683" y="124563"/>
                  </a:cubicBezTo>
                  <a:cubicBezTo>
                    <a:pt x="669237" y="185319"/>
                    <a:pt x="701759" y="263573"/>
                    <a:pt x="704925" y="346447"/>
                  </a:cubicBezTo>
                  <a:lnTo>
                    <a:pt x="541350" y="346447"/>
                  </a:lnTo>
                  <a:close/>
                  <a:moveTo>
                    <a:pt x="496668" y="42595"/>
                  </a:moveTo>
                  <a:cubicBezTo>
                    <a:pt x="499215" y="43689"/>
                    <a:pt x="501748" y="44826"/>
                    <a:pt x="504252" y="45992"/>
                  </a:cubicBezTo>
                  <a:cubicBezTo>
                    <a:pt x="505087" y="46380"/>
                    <a:pt x="505921" y="46783"/>
                    <a:pt x="506756" y="47186"/>
                  </a:cubicBezTo>
                  <a:cubicBezTo>
                    <a:pt x="508425" y="47963"/>
                    <a:pt x="510080" y="48754"/>
                    <a:pt x="511735" y="49560"/>
                  </a:cubicBezTo>
                  <a:cubicBezTo>
                    <a:pt x="512742" y="50050"/>
                    <a:pt x="513721" y="50568"/>
                    <a:pt x="514714" y="51057"/>
                  </a:cubicBezTo>
                  <a:cubicBezTo>
                    <a:pt x="516182" y="51791"/>
                    <a:pt x="517649" y="52525"/>
                    <a:pt x="519117" y="53287"/>
                  </a:cubicBezTo>
                  <a:cubicBezTo>
                    <a:pt x="520168" y="53834"/>
                    <a:pt x="521218" y="54410"/>
                    <a:pt x="522269" y="54957"/>
                  </a:cubicBezTo>
                  <a:cubicBezTo>
                    <a:pt x="523650" y="55691"/>
                    <a:pt x="525032" y="56425"/>
                    <a:pt x="526399" y="57173"/>
                  </a:cubicBezTo>
                  <a:cubicBezTo>
                    <a:pt x="527478" y="57763"/>
                    <a:pt x="528543" y="58367"/>
                    <a:pt x="529608" y="58972"/>
                  </a:cubicBezTo>
                  <a:cubicBezTo>
                    <a:pt x="530932" y="59720"/>
                    <a:pt x="532270" y="60468"/>
                    <a:pt x="533579" y="61245"/>
                  </a:cubicBezTo>
                  <a:cubicBezTo>
                    <a:pt x="534659" y="61878"/>
                    <a:pt x="535724" y="62512"/>
                    <a:pt x="536788" y="63159"/>
                  </a:cubicBezTo>
                  <a:cubicBezTo>
                    <a:pt x="538084" y="63922"/>
                    <a:pt x="539364" y="64699"/>
                    <a:pt x="540645" y="65490"/>
                  </a:cubicBezTo>
                  <a:cubicBezTo>
                    <a:pt x="541724" y="66152"/>
                    <a:pt x="542789" y="66829"/>
                    <a:pt x="543854" y="67505"/>
                  </a:cubicBezTo>
                  <a:cubicBezTo>
                    <a:pt x="545106" y="68297"/>
                    <a:pt x="546358" y="69088"/>
                    <a:pt x="547610" y="69894"/>
                  </a:cubicBezTo>
                  <a:cubicBezTo>
                    <a:pt x="548675" y="70585"/>
                    <a:pt x="549740" y="71290"/>
                    <a:pt x="550805" y="71995"/>
                  </a:cubicBezTo>
                  <a:cubicBezTo>
                    <a:pt x="552028" y="72815"/>
                    <a:pt x="553251" y="73635"/>
                    <a:pt x="554474" y="74456"/>
                  </a:cubicBezTo>
                  <a:cubicBezTo>
                    <a:pt x="555525" y="75175"/>
                    <a:pt x="556575" y="75909"/>
                    <a:pt x="557626" y="76643"/>
                  </a:cubicBezTo>
                  <a:cubicBezTo>
                    <a:pt x="558834" y="77492"/>
                    <a:pt x="560029" y="78341"/>
                    <a:pt x="561223" y="79190"/>
                  </a:cubicBezTo>
                  <a:cubicBezTo>
                    <a:pt x="562259" y="79938"/>
                    <a:pt x="563296" y="80687"/>
                    <a:pt x="564332" y="81449"/>
                  </a:cubicBezTo>
                  <a:cubicBezTo>
                    <a:pt x="565512" y="82327"/>
                    <a:pt x="566692" y="83205"/>
                    <a:pt x="567872" y="84097"/>
                  </a:cubicBezTo>
                  <a:cubicBezTo>
                    <a:pt x="568893" y="84874"/>
                    <a:pt x="569915" y="85651"/>
                    <a:pt x="570922" y="86428"/>
                  </a:cubicBezTo>
                  <a:cubicBezTo>
                    <a:pt x="572088" y="87335"/>
                    <a:pt x="573254" y="88242"/>
                    <a:pt x="574405" y="89163"/>
                  </a:cubicBezTo>
                  <a:cubicBezTo>
                    <a:pt x="575398" y="89954"/>
                    <a:pt x="576405" y="90745"/>
                    <a:pt x="577384" y="91551"/>
                  </a:cubicBezTo>
                  <a:cubicBezTo>
                    <a:pt x="578535" y="92487"/>
                    <a:pt x="579686" y="93451"/>
                    <a:pt x="580837" y="94401"/>
                  </a:cubicBezTo>
                  <a:cubicBezTo>
                    <a:pt x="581801" y="95206"/>
                    <a:pt x="582780" y="96027"/>
                    <a:pt x="583744" y="96847"/>
                  </a:cubicBezTo>
                  <a:cubicBezTo>
                    <a:pt x="584895" y="97826"/>
                    <a:pt x="586032" y="98818"/>
                    <a:pt x="587169" y="99826"/>
                  </a:cubicBezTo>
                  <a:cubicBezTo>
                    <a:pt x="588104" y="100646"/>
                    <a:pt x="589054" y="101466"/>
                    <a:pt x="589990" y="102301"/>
                  </a:cubicBezTo>
                  <a:cubicBezTo>
                    <a:pt x="591141" y="103323"/>
                    <a:pt x="592263" y="104373"/>
                    <a:pt x="593400" y="105409"/>
                  </a:cubicBezTo>
                  <a:cubicBezTo>
                    <a:pt x="594307" y="106244"/>
                    <a:pt x="595213" y="107064"/>
                    <a:pt x="596105" y="107899"/>
                  </a:cubicBezTo>
                  <a:cubicBezTo>
                    <a:pt x="597257" y="108992"/>
                    <a:pt x="598408" y="110100"/>
                    <a:pt x="599545" y="111194"/>
                  </a:cubicBezTo>
                  <a:cubicBezTo>
                    <a:pt x="600394" y="112014"/>
                    <a:pt x="601257" y="112835"/>
                    <a:pt x="602092" y="113655"/>
                  </a:cubicBezTo>
                  <a:cubicBezTo>
                    <a:pt x="602279" y="113842"/>
                    <a:pt x="602466" y="114029"/>
                    <a:pt x="602653" y="114216"/>
                  </a:cubicBezTo>
                  <a:cubicBezTo>
                    <a:pt x="577182" y="139428"/>
                    <a:pt x="548214" y="160337"/>
                    <a:pt x="516397" y="176541"/>
                  </a:cubicBezTo>
                  <a:cubicBezTo>
                    <a:pt x="501302" y="125700"/>
                    <a:pt x="480033" y="82845"/>
                    <a:pt x="454648" y="52223"/>
                  </a:cubicBezTo>
                  <a:cubicBezTo>
                    <a:pt x="443510" y="38782"/>
                    <a:pt x="431667" y="27845"/>
                    <a:pt x="419349" y="19499"/>
                  </a:cubicBezTo>
                  <a:cubicBezTo>
                    <a:pt x="445885" y="24133"/>
                    <a:pt x="471744" y="31831"/>
                    <a:pt x="496668" y="42595"/>
                  </a:cubicBezTo>
                  <a:close/>
                  <a:moveTo>
                    <a:pt x="419392" y="700076"/>
                  </a:moveTo>
                  <a:cubicBezTo>
                    <a:pt x="431710" y="691744"/>
                    <a:pt x="443539" y="680807"/>
                    <a:pt x="454677" y="667366"/>
                  </a:cubicBezTo>
                  <a:cubicBezTo>
                    <a:pt x="480062" y="636744"/>
                    <a:pt x="501316" y="593875"/>
                    <a:pt x="516426" y="543034"/>
                  </a:cubicBezTo>
                  <a:cubicBezTo>
                    <a:pt x="548243" y="559237"/>
                    <a:pt x="577197" y="580147"/>
                    <a:pt x="602682" y="605358"/>
                  </a:cubicBezTo>
                  <a:cubicBezTo>
                    <a:pt x="602509" y="605531"/>
                    <a:pt x="602322" y="605718"/>
                    <a:pt x="602149" y="605891"/>
                  </a:cubicBezTo>
                  <a:cubicBezTo>
                    <a:pt x="601272" y="606754"/>
                    <a:pt x="600379" y="607603"/>
                    <a:pt x="599487" y="608467"/>
                  </a:cubicBezTo>
                  <a:cubicBezTo>
                    <a:pt x="598379" y="609532"/>
                    <a:pt x="597271" y="610611"/>
                    <a:pt x="596149" y="611661"/>
                  </a:cubicBezTo>
                  <a:cubicBezTo>
                    <a:pt x="595228" y="612525"/>
                    <a:pt x="594307" y="613374"/>
                    <a:pt x="593386" y="614223"/>
                  </a:cubicBezTo>
                  <a:cubicBezTo>
                    <a:pt x="592278" y="615245"/>
                    <a:pt x="591155" y="616266"/>
                    <a:pt x="590033" y="617274"/>
                  </a:cubicBezTo>
                  <a:cubicBezTo>
                    <a:pt x="589083" y="618123"/>
                    <a:pt x="588133" y="618957"/>
                    <a:pt x="587183" y="619792"/>
                  </a:cubicBezTo>
                  <a:cubicBezTo>
                    <a:pt x="586061" y="620785"/>
                    <a:pt x="584939" y="621763"/>
                    <a:pt x="583802" y="622728"/>
                  </a:cubicBezTo>
                  <a:cubicBezTo>
                    <a:pt x="582838" y="623562"/>
                    <a:pt x="581845" y="624368"/>
                    <a:pt x="580866" y="625188"/>
                  </a:cubicBezTo>
                  <a:cubicBezTo>
                    <a:pt x="579729" y="626138"/>
                    <a:pt x="578592" y="627088"/>
                    <a:pt x="577441" y="628023"/>
                  </a:cubicBezTo>
                  <a:cubicBezTo>
                    <a:pt x="576448" y="628829"/>
                    <a:pt x="575441" y="629635"/>
                    <a:pt x="574448" y="630426"/>
                  </a:cubicBezTo>
                  <a:cubicBezTo>
                    <a:pt x="573297" y="631347"/>
                    <a:pt x="572131" y="632254"/>
                    <a:pt x="570966" y="633161"/>
                  </a:cubicBezTo>
                  <a:cubicBezTo>
                    <a:pt x="569958" y="633952"/>
                    <a:pt x="568936" y="634729"/>
                    <a:pt x="567915" y="635492"/>
                  </a:cubicBezTo>
                  <a:cubicBezTo>
                    <a:pt x="566749" y="636384"/>
                    <a:pt x="565569" y="637262"/>
                    <a:pt x="564389" y="638125"/>
                  </a:cubicBezTo>
                  <a:cubicBezTo>
                    <a:pt x="563353" y="638888"/>
                    <a:pt x="562317" y="639636"/>
                    <a:pt x="561281" y="640399"/>
                  </a:cubicBezTo>
                  <a:cubicBezTo>
                    <a:pt x="560086" y="641262"/>
                    <a:pt x="558892" y="642111"/>
                    <a:pt x="557683" y="642946"/>
                  </a:cubicBezTo>
                  <a:cubicBezTo>
                    <a:pt x="556633" y="643680"/>
                    <a:pt x="555582" y="644414"/>
                    <a:pt x="554532" y="645133"/>
                  </a:cubicBezTo>
                  <a:cubicBezTo>
                    <a:pt x="553309" y="645968"/>
                    <a:pt x="552085" y="646788"/>
                    <a:pt x="550862" y="647608"/>
                  </a:cubicBezTo>
                  <a:cubicBezTo>
                    <a:pt x="549797" y="648314"/>
                    <a:pt x="548747" y="649019"/>
                    <a:pt x="547682" y="649710"/>
                  </a:cubicBezTo>
                  <a:cubicBezTo>
                    <a:pt x="546430" y="650515"/>
                    <a:pt x="545178" y="651321"/>
                    <a:pt x="543926" y="652113"/>
                  </a:cubicBezTo>
                  <a:cubicBezTo>
                    <a:pt x="542861" y="652789"/>
                    <a:pt x="541796" y="653465"/>
                    <a:pt x="540717" y="654113"/>
                  </a:cubicBezTo>
                  <a:cubicBezTo>
                    <a:pt x="539436" y="654904"/>
                    <a:pt x="538156" y="655667"/>
                    <a:pt x="536860" y="656444"/>
                  </a:cubicBezTo>
                  <a:cubicBezTo>
                    <a:pt x="535781" y="657092"/>
                    <a:pt x="534716" y="657725"/>
                    <a:pt x="533637" y="658358"/>
                  </a:cubicBezTo>
                  <a:cubicBezTo>
                    <a:pt x="532328" y="659121"/>
                    <a:pt x="530989" y="659869"/>
                    <a:pt x="529665" y="660617"/>
                  </a:cubicBezTo>
                  <a:cubicBezTo>
                    <a:pt x="528600" y="661222"/>
                    <a:pt x="527536" y="661826"/>
                    <a:pt x="526456" y="662416"/>
                  </a:cubicBezTo>
                  <a:cubicBezTo>
                    <a:pt x="525075" y="663179"/>
                    <a:pt x="523693" y="663913"/>
                    <a:pt x="522297" y="664647"/>
                  </a:cubicBezTo>
                  <a:cubicBezTo>
                    <a:pt x="521261" y="665208"/>
                    <a:pt x="520211" y="665769"/>
                    <a:pt x="519175" y="666316"/>
                  </a:cubicBezTo>
                  <a:cubicBezTo>
                    <a:pt x="517707" y="667079"/>
                    <a:pt x="516239" y="667813"/>
                    <a:pt x="514757" y="668561"/>
                  </a:cubicBezTo>
                  <a:cubicBezTo>
                    <a:pt x="513764" y="669064"/>
                    <a:pt x="512785" y="669568"/>
                    <a:pt x="511792" y="670057"/>
                  </a:cubicBezTo>
                  <a:cubicBezTo>
                    <a:pt x="510138" y="670863"/>
                    <a:pt x="508468" y="671655"/>
                    <a:pt x="506799" y="672432"/>
                  </a:cubicBezTo>
                  <a:cubicBezTo>
                    <a:pt x="505964" y="672820"/>
                    <a:pt x="505144" y="673223"/>
                    <a:pt x="504295" y="673612"/>
                  </a:cubicBezTo>
                  <a:cubicBezTo>
                    <a:pt x="501777" y="674763"/>
                    <a:pt x="499258" y="675900"/>
                    <a:pt x="496711" y="677008"/>
                  </a:cubicBezTo>
                  <a:cubicBezTo>
                    <a:pt x="471759" y="687786"/>
                    <a:pt x="445928" y="695471"/>
                    <a:pt x="419392" y="700076"/>
                  </a:cubicBezTo>
                  <a:close/>
                </a:path>
              </a:pathLst>
            </a:custGeom>
            <a:solidFill>
              <a:srgbClr val="0B4795"/>
            </a:solidFill>
            <a:ln w="9525" cap="flat" cmpd="sng">
              <a:solidFill>
                <a:srgbClr val="0073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06" name="Google Shape;1106;p15"/>
            <p:cNvSpPr/>
            <p:nvPr/>
          </p:nvSpPr>
          <p:spPr>
            <a:xfrm>
              <a:off x="5366138" y="2575065"/>
              <a:ext cx="209400" cy="179481"/>
            </a:xfrm>
            <a:custGeom>
              <a:avLst/>
              <a:gdLst/>
              <a:ahLst/>
              <a:cxnLst/>
              <a:rect l="l" t="t" r="r" b="b"/>
              <a:pathLst>
                <a:path w="947650" h="812251" extrusionOk="0">
                  <a:moveTo>
                    <a:pt x="44967" y="798973"/>
                  </a:moveTo>
                  <a:cubicBezTo>
                    <a:pt x="64935" y="786551"/>
                    <a:pt x="122149" y="745628"/>
                    <a:pt x="154520" y="667574"/>
                  </a:cubicBezTo>
                  <a:cubicBezTo>
                    <a:pt x="156436" y="662969"/>
                    <a:pt x="154985" y="657610"/>
                    <a:pt x="150979" y="654649"/>
                  </a:cubicBezTo>
                  <a:cubicBezTo>
                    <a:pt x="58105" y="585671"/>
                    <a:pt x="0" y="487243"/>
                    <a:pt x="0" y="377999"/>
                  </a:cubicBezTo>
                  <a:cubicBezTo>
                    <a:pt x="0" y="169244"/>
                    <a:pt x="212141" y="0"/>
                    <a:pt x="473815" y="0"/>
                  </a:cubicBezTo>
                  <a:cubicBezTo>
                    <a:pt x="735509" y="0"/>
                    <a:pt x="947650" y="169244"/>
                    <a:pt x="947650" y="377999"/>
                  </a:cubicBezTo>
                  <a:cubicBezTo>
                    <a:pt x="947650" y="586774"/>
                    <a:pt x="735509" y="755999"/>
                    <a:pt x="473815" y="755999"/>
                  </a:cubicBezTo>
                  <a:cubicBezTo>
                    <a:pt x="415033" y="755999"/>
                    <a:pt x="358748" y="747466"/>
                    <a:pt x="306796" y="731851"/>
                  </a:cubicBezTo>
                  <a:cubicBezTo>
                    <a:pt x="303371" y="730826"/>
                    <a:pt x="299656" y="731522"/>
                    <a:pt x="296851" y="733728"/>
                  </a:cubicBezTo>
                  <a:cubicBezTo>
                    <a:pt x="172592" y="831014"/>
                    <a:pt x="74048" y="813716"/>
                    <a:pt x="45934" y="805783"/>
                  </a:cubicBezTo>
                  <a:cubicBezTo>
                    <a:pt x="42800" y="804893"/>
                    <a:pt x="42181" y="800714"/>
                    <a:pt x="44967" y="798973"/>
                  </a:cubicBezTo>
                  <a:close/>
                </a:path>
              </a:pathLst>
            </a:custGeom>
            <a:noFill/>
            <a:ln w="19050" cap="flat" cmpd="sng">
              <a:solidFill>
                <a:srgbClr val="0073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07" name="Google Shape;1107;p15"/>
            <p:cNvSpPr/>
            <p:nvPr/>
          </p:nvSpPr>
          <p:spPr>
            <a:xfrm>
              <a:off x="5366138" y="3214938"/>
              <a:ext cx="209400" cy="120347"/>
            </a:xfrm>
            <a:custGeom>
              <a:avLst/>
              <a:gdLst/>
              <a:ahLst/>
              <a:cxnLst/>
              <a:rect l="l" t="t" r="r" b="b"/>
              <a:pathLst>
                <a:path w="951100" h="546618" extrusionOk="0">
                  <a:moveTo>
                    <a:pt x="942565" y="5862"/>
                  </a:moveTo>
                  <a:cubicBezTo>
                    <a:pt x="942012" y="5387"/>
                    <a:pt x="941460" y="4949"/>
                    <a:pt x="940869" y="4530"/>
                  </a:cubicBezTo>
                  <a:cubicBezTo>
                    <a:pt x="936810" y="1599"/>
                    <a:pt x="931894" y="0"/>
                    <a:pt x="926845" y="0"/>
                  </a:cubicBezTo>
                  <a:lnTo>
                    <a:pt x="24275" y="0"/>
                  </a:lnTo>
                  <a:cubicBezTo>
                    <a:pt x="18521" y="0"/>
                    <a:pt x="12938" y="2075"/>
                    <a:pt x="8555" y="5843"/>
                  </a:cubicBezTo>
                  <a:cubicBezTo>
                    <a:pt x="8555" y="5843"/>
                    <a:pt x="8536" y="5862"/>
                    <a:pt x="8536" y="5862"/>
                  </a:cubicBezTo>
                  <a:cubicBezTo>
                    <a:pt x="8517" y="5882"/>
                    <a:pt x="8498" y="5882"/>
                    <a:pt x="8498" y="5901"/>
                  </a:cubicBezTo>
                  <a:cubicBezTo>
                    <a:pt x="3087" y="10602"/>
                    <a:pt x="0" y="17454"/>
                    <a:pt x="0" y="24649"/>
                  </a:cubicBezTo>
                  <a:lnTo>
                    <a:pt x="0" y="521970"/>
                  </a:lnTo>
                  <a:cubicBezTo>
                    <a:pt x="0" y="528784"/>
                    <a:pt x="2801" y="535274"/>
                    <a:pt x="7736" y="539976"/>
                  </a:cubicBezTo>
                  <a:cubicBezTo>
                    <a:pt x="7984" y="540261"/>
                    <a:pt x="8269" y="540528"/>
                    <a:pt x="8555" y="540775"/>
                  </a:cubicBezTo>
                  <a:cubicBezTo>
                    <a:pt x="12938" y="544544"/>
                    <a:pt x="18521" y="546619"/>
                    <a:pt x="24275" y="546619"/>
                  </a:cubicBezTo>
                  <a:lnTo>
                    <a:pt x="926845" y="546619"/>
                  </a:lnTo>
                  <a:cubicBezTo>
                    <a:pt x="927569" y="546619"/>
                    <a:pt x="928293" y="546581"/>
                    <a:pt x="928998" y="546523"/>
                  </a:cubicBezTo>
                  <a:cubicBezTo>
                    <a:pt x="933990" y="546067"/>
                    <a:pt x="938754" y="544068"/>
                    <a:pt x="942565" y="540756"/>
                  </a:cubicBezTo>
                  <a:cubicBezTo>
                    <a:pt x="942565" y="540756"/>
                    <a:pt x="942565" y="540756"/>
                    <a:pt x="942565" y="540756"/>
                  </a:cubicBezTo>
                  <a:cubicBezTo>
                    <a:pt x="942565" y="540756"/>
                    <a:pt x="942565" y="540756"/>
                    <a:pt x="942565" y="540756"/>
                  </a:cubicBezTo>
                  <a:cubicBezTo>
                    <a:pt x="947995" y="536036"/>
                    <a:pt x="951101" y="529203"/>
                    <a:pt x="951101" y="521970"/>
                  </a:cubicBezTo>
                  <a:lnTo>
                    <a:pt x="951101" y="24649"/>
                  </a:lnTo>
                  <a:cubicBezTo>
                    <a:pt x="951120" y="17435"/>
                    <a:pt x="948014" y="10583"/>
                    <a:pt x="942565" y="5862"/>
                  </a:cubicBezTo>
                  <a:close/>
                  <a:moveTo>
                    <a:pt x="910478" y="19034"/>
                  </a:moveTo>
                  <a:lnTo>
                    <a:pt x="483344" y="307475"/>
                  </a:lnTo>
                  <a:cubicBezTo>
                    <a:pt x="478618" y="310673"/>
                    <a:pt x="472502" y="310673"/>
                    <a:pt x="467776" y="307475"/>
                  </a:cubicBezTo>
                  <a:lnTo>
                    <a:pt x="405374" y="265334"/>
                  </a:lnTo>
                  <a:cubicBezTo>
                    <a:pt x="405374" y="265334"/>
                    <a:pt x="405374" y="265334"/>
                    <a:pt x="405374" y="265334"/>
                  </a:cubicBezTo>
                  <a:lnTo>
                    <a:pt x="40623" y="19034"/>
                  </a:lnTo>
                  <a:lnTo>
                    <a:pt x="910478" y="19034"/>
                  </a:lnTo>
                  <a:close/>
                  <a:moveTo>
                    <a:pt x="19054" y="519172"/>
                  </a:moveTo>
                  <a:lnTo>
                    <a:pt x="19054" y="27447"/>
                  </a:lnTo>
                  <a:lnTo>
                    <a:pt x="383157" y="273309"/>
                  </a:lnTo>
                  <a:lnTo>
                    <a:pt x="19054" y="519172"/>
                  </a:lnTo>
                  <a:close/>
                  <a:moveTo>
                    <a:pt x="40623" y="527585"/>
                  </a:moveTo>
                  <a:lnTo>
                    <a:pt x="400173" y="284806"/>
                  </a:lnTo>
                  <a:lnTo>
                    <a:pt x="457106" y="323255"/>
                  </a:lnTo>
                  <a:cubicBezTo>
                    <a:pt x="462708" y="327042"/>
                    <a:pt x="469129" y="328927"/>
                    <a:pt x="475569" y="328927"/>
                  </a:cubicBezTo>
                  <a:cubicBezTo>
                    <a:pt x="481991" y="328927"/>
                    <a:pt x="488412" y="327023"/>
                    <a:pt x="494014" y="323255"/>
                  </a:cubicBezTo>
                  <a:lnTo>
                    <a:pt x="550947" y="284806"/>
                  </a:lnTo>
                  <a:lnTo>
                    <a:pt x="910478" y="527604"/>
                  </a:lnTo>
                  <a:lnTo>
                    <a:pt x="40623" y="527604"/>
                  </a:lnTo>
                  <a:close/>
                  <a:moveTo>
                    <a:pt x="932066" y="519191"/>
                  </a:moveTo>
                  <a:lnTo>
                    <a:pt x="567962" y="273309"/>
                  </a:lnTo>
                  <a:lnTo>
                    <a:pt x="932066" y="27428"/>
                  </a:lnTo>
                  <a:lnTo>
                    <a:pt x="932066" y="519191"/>
                  </a:lnTo>
                  <a:close/>
                </a:path>
              </a:pathLst>
            </a:custGeom>
            <a:solidFill>
              <a:srgbClr val="0B4795"/>
            </a:solidFill>
            <a:ln w="9525" cap="flat" cmpd="sng">
              <a:solidFill>
                <a:srgbClr val="0073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1111" name="Google Shape;1111;p15"/>
          <p:cNvPicPr preferRelativeResize="0"/>
          <p:nvPr/>
        </p:nvPicPr>
        <p:blipFill rotWithShape="1">
          <a:blip r:embed="rId4">
            <a:alphaModFix/>
          </a:blip>
          <a:srcRect/>
          <a:stretch/>
        </p:blipFill>
        <p:spPr>
          <a:xfrm>
            <a:off x="9498502" y="813097"/>
            <a:ext cx="1514143" cy="1514143"/>
          </a:xfrm>
          <a:prstGeom prst="rect">
            <a:avLst/>
          </a:prstGeom>
          <a:noFill/>
          <a:ln>
            <a:noFill/>
          </a:ln>
        </p:spPr>
      </p:pic>
      <p:sp>
        <p:nvSpPr>
          <p:cNvPr id="1112" name="Google Shape;1112;p15"/>
          <p:cNvSpPr txBox="1"/>
          <p:nvPr/>
        </p:nvSpPr>
        <p:spPr>
          <a:xfrm>
            <a:off x="5921141" y="1370114"/>
            <a:ext cx="235589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000" b="1" i="0" u="none" strike="noStrike" cap="none">
                <a:solidFill>
                  <a:schemeClr val="lt1"/>
                </a:solidFill>
                <a:latin typeface="Source Sans Pro"/>
                <a:ea typeface="Source Sans Pro"/>
                <a:cs typeface="Source Sans Pro"/>
                <a:sym typeface="Source Sans Pro"/>
              </a:rPr>
              <a:t>Hai domande?</a:t>
            </a:r>
            <a:endParaRPr sz="1400" b="0" i="0" u="none" strike="noStrike" cap="none">
              <a:solidFill>
                <a:srgbClr val="000000"/>
              </a:solidFill>
              <a:latin typeface="Arial"/>
              <a:ea typeface="Arial"/>
              <a:cs typeface="Arial"/>
              <a:sym typeface="Arial"/>
            </a:endParaRPr>
          </a:p>
        </p:txBody>
      </p:sp>
      <p:pic>
        <p:nvPicPr>
          <p:cNvPr id="7" name="Immagine 6" descr="Immagine che contiene testo, Carattere, logo, Elementi grafici&#10;&#10;Descrizione generata automaticamente">
            <a:extLst>
              <a:ext uri="{FF2B5EF4-FFF2-40B4-BE49-F238E27FC236}">
                <a16:creationId xmlns:a16="http://schemas.microsoft.com/office/drawing/2014/main" id="{A6B9F417-75F3-5488-C3F9-61EDE9DB1D7E}"/>
              </a:ext>
            </a:extLst>
          </p:cNvPr>
          <p:cNvPicPr>
            <a:picLocks noChangeAspect="1"/>
          </p:cNvPicPr>
          <p:nvPr/>
        </p:nvPicPr>
        <p:blipFill>
          <a:blip r:embed="rId5">
            <a:extLst>
              <a:ext uri="{28A0092B-C50C-407E-A947-70E740481C1C}">
                <a14:useLocalDpi xmlns:a14="http://schemas.microsoft.com/office/drawing/2010/main" val="0"/>
              </a:ext>
            </a:extLst>
          </a:blip>
          <a:srcRect l="13298" t="30352" r="13012" b="50451"/>
          <a:stretch/>
        </p:blipFill>
        <p:spPr>
          <a:xfrm>
            <a:off x="5451526" y="4928111"/>
            <a:ext cx="6273686" cy="16342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27df38aa01c_1_2926"/>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4</a:t>
            </a:fld>
            <a:endParaRPr/>
          </a:p>
        </p:txBody>
      </p:sp>
      <p:sp>
        <p:nvSpPr>
          <p:cNvPr id="794" name="Google Shape;794;g27df38aa01c_1_2926"/>
          <p:cNvSpPr txBox="1">
            <a:spLocks noGrp="1"/>
          </p:cNvSpPr>
          <p:nvPr>
            <p:ph type="body" idx="2"/>
          </p:nvPr>
        </p:nvSpPr>
        <p:spPr>
          <a:xfrm rot="-5400000">
            <a:off x="-319349" y="2926757"/>
            <a:ext cx="2109300" cy="3243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1100"/>
            </a:pPr>
            <a:r>
              <a:rPr lang="it-IT">
                <a:solidFill>
                  <a:schemeClr val="accent3"/>
                </a:solidFill>
              </a:rPr>
              <a:t>OpenRosetta</a:t>
            </a:r>
            <a:endParaRPr>
              <a:solidFill>
                <a:schemeClr val="accent3"/>
              </a:solidFill>
            </a:endParaRPr>
          </a:p>
          <a:p>
            <a:pPr marL="0" indent="0"/>
            <a:endParaRPr/>
          </a:p>
        </p:txBody>
      </p:sp>
      <p:sp>
        <p:nvSpPr>
          <p:cNvPr id="795" name="Google Shape;795;g27df38aa01c_1_2926"/>
          <p:cNvSpPr txBox="1">
            <a:spLocks noGrp="1"/>
          </p:cNvSpPr>
          <p:nvPr>
            <p:ph type="sldNum" idx="3"/>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4</a:t>
            </a:fld>
            <a:endParaRPr/>
          </a:p>
        </p:txBody>
      </p:sp>
      <p:sp>
        <p:nvSpPr>
          <p:cNvPr id="796" name="Google Shape;796;g27df38aa01c_1_2926"/>
          <p:cNvSpPr txBox="1"/>
          <p:nvPr/>
        </p:nvSpPr>
        <p:spPr>
          <a:xfrm>
            <a:off x="1376801" y="1186900"/>
            <a:ext cx="6633600" cy="1518300"/>
          </a:xfrm>
          <a:prstGeom prst="rect">
            <a:avLst/>
          </a:prstGeom>
          <a:noFill/>
          <a:ln>
            <a:noFill/>
          </a:ln>
        </p:spPr>
        <p:txBody>
          <a:bodyPr spcFirstLastPara="1" wrap="square" lIns="91425" tIns="45700" rIns="91425" bIns="45700" anchor="t" anchorCtr="0">
            <a:noAutofit/>
          </a:bodyPr>
          <a:lstStyle/>
          <a:p>
            <a:pPr>
              <a:lnSpc>
                <a:spcPct val="90000"/>
              </a:lnSpc>
              <a:buSzPts val="4200"/>
            </a:pPr>
            <a:r>
              <a:rPr lang="it-IT" sz="4200" b="1" dirty="0">
                <a:latin typeface="Source Sans Pro"/>
                <a:ea typeface="Source Sans Pro"/>
                <a:cs typeface="Source Sans Pro"/>
                <a:sym typeface="Source Sans Pro"/>
              </a:rPr>
              <a:t>Cos’è Open Rosetta.ai?</a:t>
            </a:r>
            <a:endParaRPr sz="4200" b="1" dirty="0">
              <a:latin typeface="Source Sans Pro"/>
              <a:ea typeface="Source Sans Pro"/>
              <a:cs typeface="Source Sans Pro"/>
              <a:sym typeface="Source Sans Pro"/>
            </a:endParaRPr>
          </a:p>
        </p:txBody>
      </p:sp>
      <p:sp>
        <p:nvSpPr>
          <p:cNvPr id="797" name="Google Shape;797;g27df38aa01c_1_2926"/>
          <p:cNvSpPr txBox="1"/>
          <p:nvPr/>
        </p:nvSpPr>
        <p:spPr>
          <a:xfrm>
            <a:off x="1376800" y="2169550"/>
            <a:ext cx="9737700" cy="2179028"/>
          </a:xfrm>
          <a:prstGeom prst="rect">
            <a:avLst/>
          </a:prstGeom>
          <a:noFill/>
          <a:ln>
            <a:noFill/>
          </a:ln>
        </p:spPr>
        <p:txBody>
          <a:bodyPr spcFirstLastPara="1" wrap="square" lIns="91425" tIns="91425" rIns="91425" bIns="91425" anchor="t" anchorCtr="0">
            <a:spAutoFit/>
          </a:bodyPr>
          <a:lstStyle/>
          <a:p>
            <a:pPr>
              <a:lnSpc>
                <a:spcPct val="90000"/>
              </a:lnSpc>
              <a:buSzPts val="2400"/>
            </a:pPr>
            <a:r>
              <a:rPr lang="it-IT" sz="2400" dirty="0">
                <a:latin typeface="Source Sans Pro"/>
                <a:ea typeface="Source Sans Pro"/>
                <a:cs typeface="Source Sans Pro"/>
                <a:sym typeface="Source Sans Pro"/>
              </a:rPr>
              <a:t>Un software innovativo che </a:t>
            </a:r>
            <a:r>
              <a:rPr lang="it-IT" sz="2400" b="1" dirty="0">
                <a:solidFill>
                  <a:srgbClr val="0073C2"/>
                </a:solidFill>
                <a:latin typeface="Source Sans Pro"/>
                <a:ea typeface="Source Sans Pro"/>
                <a:cs typeface="Source Sans Pro"/>
                <a:sym typeface="Source Sans Pro"/>
              </a:rPr>
              <a:t>unisce le logiche DAM e PIM</a:t>
            </a:r>
            <a:r>
              <a:rPr lang="it-IT" sz="2400" dirty="0">
                <a:latin typeface="Source Sans Pro"/>
                <a:ea typeface="Source Sans Pro"/>
                <a:cs typeface="Source Sans Pro"/>
                <a:sym typeface="Source Sans Pro"/>
              </a:rPr>
              <a:t> declinandole per il </a:t>
            </a:r>
            <a:r>
              <a:rPr lang="it-IT" sz="2400" b="1" dirty="0">
                <a:solidFill>
                  <a:srgbClr val="0073C2"/>
                </a:solidFill>
                <a:latin typeface="Source Sans Pro"/>
                <a:ea typeface="Source Sans Pro"/>
                <a:cs typeface="Source Sans Pro"/>
                <a:sym typeface="Source Sans Pro"/>
              </a:rPr>
              <a:t>settore del turismo</a:t>
            </a:r>
            <a:r>
              <a:rPr lang="it-IT" sz="2400" dirty="0">
                <a:latin typeface="Source Sans Pro"/>
                <a:ea typeface="Source Sans Pro"/>
                <a:cs typeface="Source Sans Pro"/>
                <a:sym typeface="Source Sans Pro"/>
              </a:rPr>
              <a:t>.</a:t>
            </a:r>
            <a:endParaRPr sz="900" dirty="0"/>
          </a:p>
          <a:p>
            <a:pPr>
              <a:lnSpc>
                <a:spcPct val="90000"/>
              </a:lnSpc>
              <a:buSzPts val="2400"/>
            </a:pPr>
            <a:endParaRPr sz="2400" dirty="0">
              <a:latin typeface="Source Sans Pro"/>
              <a:ea typeface="Source Sans Pro"/>
              <a:cs typeface="Source Sans Pro"/>
              <a:sym typeface="Source Sans Pro"/>
            </a:endParaRPr>
          </a:p>
          <a:p>
            <a:pPr>
              <a:lnSpc>
                <a:spcPct val="90000"/>
              </a:lnSpc>
              <a:buSzPts val="2400"/>
            </a:pPr>
            <a:r>
              <a:rPr lang="it-IT" sz="2400" dirty="0">
                <a:latin typeface="Source Sans Pro"/>
                <a:ea typeface="Source Sans Pro"/>
                <a:cs typeface="Source Sans Pro"/>
                <a:sym typeface="Source Sans Pro"/>
              </a:rPr>
              <a:t>Permette di ottimizzare processi interni e </a:t>
            </a:r>
            <a:r>
              <a:rPr lang="it-IT" sz="2400" b="1" dirty="0">
                <a:solidFill>
                  <a:srgbClr val="0073C2"/>
                </a:solidFill>
                <a:latin typeface="Source Sans Pro"/>
                <a:ea typeface="Source Sans Pro"/>
                <a:cs typeface="Source Sans Pro"/>
                <a:sym typeface="Source Sans Pro"/>
              </a:rPr>
              <a:t>comunicazione attraverso numerosi touch point</a:t>
            </a:r>
            <a:r>
              <a:rPr lang="it-IT" sz="2400" dirty="0">
                <a:latin typeface="Source Sans Pro"/>
                <a:ea typeface="Source Sans Pro"/>
                <a:cs typeface="Source Sans Pro"/>
                <a:sym typeface="Source Sans Pro"/>
              </a:rPr>
              <a:t> di interazione con l’ospite.</a:t>
            </a:r>
            <a:endParaRPr sz="900" dirty="0"/>
          </a:p>
          <a:p>
            <a:pPr>
              <a:lnSpc>
                <a:spcPct val="90000"/>
              </a:lnSpc>
              <a:buSzPts val="2400"/>
            </a:pPr>
            <a:endParaRPr sz="2400" dirty="0">
              <a:latin typeface="Source Sans Pro"/>
              <a:ea typeface="Source Sans Pro"/>
              <a:cs typeface="Source Sans Pro"/>
              <a:sym typeface="Source Sans Pro"/>
            </a:endParaRPr>
          </a:p>
        </p:txBody>
      </p:sp>
      <p:sp>
        <p:nvSpPr>
          <p:cNvPr id="798" name="Google Shape;798;g27df38aa01c_1_2926"/>
          <p:cNvSpPr/>
          <p:nvPr/>
        </p:nvSpPr>
        <p:spPr>
          <a:xfrm>
            <a:off x="1513263" y="4678450"/>
            <a:ext cx="1508700" cy="1141500"/>
          </a:xfrm>
          <a:prstGeom prst="roundRect">
            <a:avLst>
              <a:gd name="adj" fmla="val 16667"/>
            </a:avLst>
          </a:prstGeom>
          <a:solidFill>
            <a:srgbClr val="0B4795"/>
          </a:solidFill>
          <a:ln w="9525" cap="flat" cmpd="sng">
            <a:solidFill>
              <a:srgbClr val="0B4795"/>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900">
              <a:solidFill>
                <a:srgbClr val="FFFFFF"/>
              </a:solidFill>
            </a:endParaRPr>
          </a:p>
        </p:txBody>
      </p:sp>
      <p:sp>
        <p:nvSpPr>
          <p:cNvPr id="799" name="Google Shape;799;g27df38aa01c_1_2926"/>
          <p:cNvSpPr txBox="1"/>
          <p:nvPr/>
        </p:nvSpPr>
        <p:spPr>
          <a:xfrm>
            <a:off x="1513261" y="4898350"/>
            <a:ext cx="1508700" cy="701700"/>
          </a:xfrm>
          <a:prstGeom prst="rect">
            <a:avLst/>
          </a:prstGeom>
          <a:noFill/>
          <a:ln>
            <a:noFill/>
          </a:ln>
        </p:spPr>
        <p:txBody>
          <a:bodyPr spcFirstLastPara="1" wrap="square" lIns="91425" tIns="45700" rIns="91425" bIns="45700" anchor="t" anchorCtr="0">
            <a:normAutofit/>
          </a:bodyPr>
          <a:lstStyle/>
          <a:p>
            <a:pPr algn="ctr">
              <a:lnSpc>
                <a:spcPct val="90000"/>
              </a:lnSpc>
              <a:buSzPts val="3700"/>
            </a:pPr>
            <a:r>
              <a:rPr lang="it-IT" sz="3700" b="1">
                <a:solidFill>
                  <a:srgbClr val="FFFFFF"/>
                </a:solidFill>
                <a:latin typeface="Source Sans Pro"/>
                <a:ea typeface="Source Sans Pro"/>
                <a:cs typeface="Source Sans Pro"/>
                <a:sym typeface="Source Sans Pro"/>
              </a:rPr>
              <a:t>DAM</a:t>
            </a:r>
            <a:endParaRPr sz="3700" b="1">
              <a:solidFill>
                <a:srgbClr val="FFFFFF"/>
              </a:solidFill>
              <a:latin typeface="Source Sans Pro"/>
              <a:ea typeface="Source Sans Pro"/>
              <a:cs typeface="Source Sans Pro"/>
              <a:sym typeface="Source Sans Pro"/>
            </a:endParaRPr>
          </a:p>
        </p:txBody>
      </p:sp>
      <p:sp>
        <p:nvSpPr>
          <p:cNvPr id="800" name="Google Shape;800;g27df38aa01c_1_2926"/>
          <p:cNvSpPr/>
          <p:nvPr/>
        </p:nvSpPr>
        <p:spPr>
          <a:xfrm>
            <a:off x="3699588" y="4678449"/>
            <a:ext cx="1508700" cy="1141500"/>
          </a:xfrm>
          <a:prstGeom prst="roundRect">
            <a:avLst>
              <a:gd name="adj" fmla="val 16667"/>
            </a:avLst>
          </a:prstGeom>
          <a:solidFill>
            <a:srgbClr val="0073C2"/>
          </a:solidFill>
          <a:ln w="9525" cap="flat" cmpd="sng">
            <a:solidFill>
              <a:srgbClr val="0069AE"/>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900">
              <a:solidFill>
                <a:srgbClr val="FFFFFF"/>
              </a:solidFill>
            </a:endParaRPr>
          </a:p>
        </p:txBody>
      </p:sp>
      <p:sp>
        <p:nvSpPr>
          <p:cNvPr id="801" name="Google Shape;801;g27df38aa01c_1_2926"/>
          <p:cNvSpPr txBox="1"/>
          <p:nvPr/>
        </p:nvSpPr>
        <p:spPr>
          <a:xfrm>
            <a:off x="3699586" y="4898350"/>
            <a:ext cx="1508700" cy="701700"/>
          </a:xfrm>
          <a:prstGeom prst="rect">
            <a:avLst/>
          </a:prstGeom>
          <a:noFill/>
          <a:ln>
            <a:noFill/>
          </a:ln>
        </p:spPr>
        <p:txBody>
          <a:bodyPr spcFirstLastPara="1" wrap="square" lIns="91425" tIns="45700" rIns="91425" bIns="45700" anchor="t" anchorCtr="0">
            <a:normAutofit/>
          </a:bodyPr>
          <a:lstStyle/>
          <a:p>
            <a:pPr algn="ctr">
              <a:lnSpc>
                <a:spcPct val="90000"/>
              </a:lnSpc>
              <a:buSzPts val="3700"/>
            </a:pPr>
            <a:r>
              <a:rPr lang="it-IT" sz="3700" b="1">
                <a:solidFill>
                  <a:srgbClr val="FFFFFF"/>
                </a:solidFill>
                <a:latin typeface="Source Sans Pro"/>
                <a:ea typeface="Source Sans Pro"/>
                <a:cs typeface="Source Sans Pro"/>
                <a:sym typeface="Source Sans Pro"/>
              </a:rPr>
              <a:t>PIM</a:t>
            </a:r>
            <a:endParaRPr sz="3700" b="1">
              <a:solidFill>
                <a:srgbClr val="FFFFFF"/>
              </a:solidFill>
              <a:latin typeface="Source Sans Pro"/>
              <a:ea typeface="Source Sans Pro"/>
              <a:cs typeface="Source Sans Pro"/>
              <a:sym typeface="Source Sans Pro"/>
            </a:endParaRPr>
          </a:p>
        </p:txBody>
      </p:sp>
      <p:sp>
        <p:nvSpPr>
          <p:cNvPr id="802" name="Google Shape;802;g27df38aa01c_1_2926"/>
          <p:cNvSpPr/>
          <p:nvPr/>
        </p:nvSpPr>
        <p:spPr>
          <a:xfrm>
            <a:off x="5885913" y="4678449"/>
            <a:ext cx="1508700" cy="1141500"/>
          </a:xfrm>
          <a:prstGeom prst="roundRect">
            <a:avLst>
              <a:gd name="adj" fmla="val 16667"/>
            </a:avLst>
          </a:prstGeom>
          <a:solidFill>
            <a:srgbClr val="00B5E5"/>
          </a:solidFill>
          <a:ln w="9525" cap="flat" cmpd="sng">
            <a:solidFill>
              <a:srgbClr val="00B5E5"/>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900">
              <a:solidFill>
                <a:srgbClr val="FFFFFF"/>
              </a:solidFill>
            </a:endParaRPr>
          </a:p>
        </p:txBody>
      </p:sp>
      <p:sp>
        <p:nvSpPr>
          <p:cNvPr id="803" name="Google Shape;803;g27df38aa01c_1_2926"/>
          <p:cNvSpPr txBox="1"/>
          <p:nvPr/>
        </p:nvSpPr>
        <p:spPr>
          <a:xfrm>
            <a:off x="5885913" y="4978511"/>
            <a:ext cx="1508700" cy="841438"/>
          </a:xfrm>
          <a:prstGeom prst="rect">
            <a:avLst/>
          </a:prstGeom>
          <a:noFill/>
          <a:ln>
            <a:noFill/>
          </a:ln>
        </p:spPr>
        <p:txBody>
          <a:bodyPr spcFirstLastPara="1" wrap="square" lIns="91425" tIns="45700" rIns="91425" bIns="45700" anchor="t" anchorCtr="0">
            <a:normAutofit fontScale="62500" lnSpcReduction="20000"/>
          </a:bodyPr>
          <a:lstStyle/>
          <a:p>
            <a:pPr algn="ctr">
              <a:lnSpc>
                <a:spcPct val="90000"/>
              </a:lnSpc>
              <a:buSzPct val="100000"/>
            </a:pPr>
            <a:r>
              <a:rPr lang="it-IT" sz="3700" b="1" dirty="0">
                <a:solidFill>
                  <a:srgbClr val="FFFFFF"/>
                </a:solidFill>
                <a:latin typeface="Source Sans Pro"/>
                <a:ea typeface="Source Sans Pro"/>
                <a:cs typeface="Source Sans Pro"/>
                <a:sym typeface="Source Sans Pro"/>
              </a:rPr>
              <a:t>FOCUS SU TURISMO</a:t>
            </a:r>
            <a:endParaRPr sz="3700" b="1" dirty="0">
              <a:solidFill>
                <a:srgbClr val="FFFFFF"/>
              </a:solidFill>
              <a:latin typeface="Source Sans Pro"/>
              <a:ea typeface="Source Sans Pro"/>
              <a:cs typeface="Source Sans Pro"/>
              <a:sym typeface="Source Sans Pro"/>
            </a:endParaRPr>
          </a:p>
        </p:txBody>
      </p:sp>
      <p:sp>
        <p:nvSpPr>
          <p:cNvPr id="804" name="Google Shape;804;g27df38aa01c_1_2926"/>
          <p:cNvSpPr/>
          <p:nvPr/>
        </p:nvSpPr>
        <p:spPr>
          <a:xfrm>
            <a:off x="8072250" y="4349050"/>
            <a:ext cx="3042300" cy="1800300"/>
          </a:xfrm>
          <a:prstGeom prst="roundRect">
            <a:avLst>
              <a:gd name="adj" fmla="val 16667"/>
            </a:avLst>
          </a:prstGeom>
          <a:solidFill>
            <a:srgbClr val="324C9D"/>
          </a:solidFill>
          <a:ln w="9525" cap="flat" cmpd="sng">
            <a:solidFill>
              <a:srgbClr val="2288E6"/>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900">
              <a:solidFill>
                <a:srgbClr val="FFFFFF"/>
              </a:solidFill>
            </a:endParaRPr>
          </a:p>
        </p:txBody>
      </p:sp>
      <p:sp>
        <p:nvSpPr>
          <p:cNvPr id="805" name="Google Shape;805;g27df38aa01c_1_2926"/>
          <p:cNvSpPr/>
          <p:nvPr/>
        </p:nvSpPr>
        <p:spPr>
          <a:xfrm>
            <a:off x="3077366" y="5042387"/>
            <a:ext cx="484934" cy="413614"/>
          </a:xfrm>
          <a:custGeom>
            <a:avLst/>
            <a:gdLst/>
            <a:ahLst/>
            <a:cxnLst/>
            <a:rect l="l" t="t" r="r" b="b"/>
            <a:pathLst>
              <a:path w="12512" h="10687" extrusionOk="0">
                <a:moveTo>
                  <a:pt x="7173" y="1876"/>
                </a:moveTo>
                <a:cubicBezTo>
                  <a:pt x="7489" y="1876"/>
                  <a:pt x="7804" y="2085"/>
                  <a:pt x="7804" y="2501"/>
                </a:cubicBezTo>
                <a:lnTo>
                  <a:pt x="7804" y="4692"/>
                </a:lnTo>
                <a:lnTo>
                  <a:pt x="9995" y="4692"/>
                </a:lnTo>
                <a:cubicBezTo>
                  <a:pt x="10757" y="4764"/>
                  <a:pt x="10757" y="5907"/>
                  <a:pt x="9995" y="5954"/>
                </a:cubicBezTo>
                <a:lnTo>
                  <a:pt x="7804" y="5954"/>
                </a:lnTo>
                <a:lnTo>
                  <a:pt x="7804" y="8193"/>
                </a:lnTo>
                <a:cubicBezTo>
                  <a:pt x="7804" y="8610"/>
                  <a:pt x="7489" y="8818"/>
                  <a:pt x="7173" y="8818"/>
                </a:cubicBezTo>
                <a:cubicBezTo>
                  <a:pt x="6858" y="8818"/>
                  <a:pt x="6542" y="8610"/>
                  <a:pt x="6542" y="8193"/>
                </a:cubicBezTo>
                <a:lnTo>
                  <a:pt x="6542" y="5954"/>
                </a:lnTo>
                <a:lnTo>
                  <a:pt x="4327" y="5954"/>
                </a:lnTo>
                <a:cubicBezTo>
                  <a:pt x="3542" y="5907"/>
                  <a:pt x="3542" y="4764"/>
                  <a:pt x="4327" y="4692"/>
                </a:cubicBezTo>
                <a:lnTo>
                  <a:pt x="6542" y="4692"/>
                </a:lnTo>
                <a:lnTo>
                  <a:pt x="6542" y="2501"/>
                </a:lnTo>
                <a:cubicBezTo>
                  <a:pt x="6542" y="2085"/>
                  <a:pt x="6858" y="1876"/>
                  <a:pt x="7173" y="1876"/>
                </a:cubicBezTo>
                <a:close/>
                <a:moveTo>
                  <a:pt x="7156" y="1"/>
                </a:moveTo>
                <a:cubicBezTo>
                  <a:pt x="2389" y="1"/>
                  <a:pt x="0" y="5747"/>
                  <a:pt x="3375" y="9122"/>
                </a:cubicBezTo>
                <a:cubicBezTo>
                  <a:pt x="4464" y="10203"/>
                  <a:pt x="5799" y="10687"/>
                  <a:pt x="7109" y="10687"/>
                </a:cubicBezTo>
                <a:cubicBezTo>
                  <a:pt x="9867" y="10687"/>
                  <a:pt x="12512" y="8541"/>
                  <a:pt x="12496" y="5312"/>
                </a:cubicBezTo>
                <a:cubicBezTo>
                  <a:pt x="12472" y="2382"/>
                  <a:pt x="10091" y="25"/>
                  <a:pt x="7185" y="1"/>
                </a:cubicBezTo>
                <a:cubicBezTo>
                  <a:pt x="7175" y="1"/>
                  <a:pt x="7165" y="1"/>
                  <a:pt x="7156" y="1"/>
                </a:cubicBezTo>
                <a:close/>
              </a:path>
            </a:pathLst>
          </a:custGeom>
          <a:solidFill>
            <a:schemeClr val="lt1"/>
          </a:solidFill>
          <a:ln w="19050" cap="flat" cmpd="sng">
            <a:solidFill>
              <a:srgbClr val="2288E6"/>
            </a:solidFill>
            <a:prstDash val="solid"/>
            <a:round/>
            <a:headEnd type="none" w="sm" len="sm"/>
            <a:tailEnd type="none" w="sm" len="sm"/>
          </a:ln>
        </p:spPr>
        <p:txBody>
          <a:bodyPr spcFirstLastPara="1" wrap="square" lIns="121900" tIns="121900" rIns="121900" bIns="121900" anchor="t" anchorCtr="0">
            <a:noAutofit/>
          </a:bodyPr>
          <a:lstStyle/>
          <a:p>
            <a:pPr algn="r">
              <a:buSzPts val="1400"/>
            </a:pPr>
            <a:endParaRPr sz="900"/>
          </a:p>
        </p:txBody>
      </p:sp>
      <p:sp>
        <p:nvSpPr>
          <p:cNvPr id="806" name="Google Shape;806;g27df38aa01c_1_2926"/>
          <p:cNvSpPr/>
          <p:nvPr/>
        </p:nvSpPr>
        <p:spPr>
          <a:xfrm flipH="1">
            <a:off x="7488563" y="5063129"/>
            <a:ext cx="489763" cy="372121"/>
          </a:xfrm>
          <a:custGeom>
            <a:avLst/>
            <a:gdLst/>
            <a:ahLst/>
            <a:cxnLst/>
            <a:rect l="l" t="t" r="r" b="b"/>
            <a:pathLst>
              <a:path w="10741" h="8161" extrusionOk="0">
                <a:moveTo>
                  <a:pt x="4738" y="0"/>
                </a:moveTo>
                <a:cubicBezTo>
                  <a:pt x="4672" y="0"/>
                  <a:pt x="4605" y="23"/>
                  <a:pt x="4549" y="72"/>
                </a:cubicBezTo>
                <a:lnTo>
                  <a:pt x="143" y="3835"/>
                </a:lnTo>
                <a:cubicBezTo>
                  <a:pt x="0" y="3954"/>
                  <a:pt x="0" y="4192"/>
                  <a:pt x="143" y="4311"/>
                </a:cubicBezTo>
                <a:lnTo>
                  <a:pt x="4549" y="8074"/>
                </a:lnTo>
                <a:cubicBezTo>
                  <a:pt x="4609" y="8133"/>
                  <a:pt x="4680" y="8160"/>
                  <a:pt x="4750" y="8160"/>
                </a:cubicBezTo>
                <a:cubicBezTo>
                  <a:pt x="4903" y="8160"/>
                  <a:pt x="5049" y="8032"/>
                  <a:pt x="5049" y="7836"/>
                </a:cubicBezTo>
                <a:lnTo>
                  <a:pt x="5049" y="6264"/>
                </a:lnTo>
                <a:lnTo>
                  <a:pt x="10407" y="6264"/>
                </a:lnTo>
                <a:cubicBezTo>
                  <a:pt x="10421" y="6266"/>
                  <a:pt x="10435" y="6266"/>
                  <a:pt x="10448" y="6266"/>
                </a:cubicBezTo>
                <a:cubicBezTo>
                  <a:pt x="10618" y="6266"/>
                  <a:pt x="10741" y="6132"/>
                  <a:pt x="10741" y="5978"/>
                </a:cubicBezTo>
                <a:lnTo>
                  <a:pt x="10741" y="2192"/>
                </a:lnTo>
                <a:cubicBezTo>
                  <a:pt x="10741" y="2025"/>
                  <a:pt x="10598" y="1882"/>
                  <a:pt x="10407" y="1882"/>
                </a:cubicBezTo>
                <a:lnTo>
                  <a:pt x="5049" y="1882"/>
                </a:lnTo>
                <a:lnTo>
                  <a:pt x="5049" y="310"/>
                </a:lnTo>
                <a:cubicBezTo>
                  <a:pt x="5049" y="126"/>
                  <a:pt x="4896" y="0"/>
                  <a:pt x="4738" y="0"/>
                </a:cubicBezTo>
                <a:close/>
              </a:path>
            </a:pathLst>
          </a:custGeom>
          <a:solidFill>
            <a:schemeClr val="lt1"/>
          </a:solidFill>
          <a:ln w="19050" cap="flat" cmpd="sng">
            <a:solidFill>
              <a:srgbClr val="2288E6"/>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sz="900"/>
          </a:p>
        </p:txBody>
      </p:sp>
      <p:sp>
        <p:nvSpPr>
          <p:cNvPr id="807" name="Google Shape;807;g27df38aa01c_1_2926"/>
          <p:cNvSpPr/>
          <p:nvPr/>
        </p:nvSpPr>
        <p:spPr>
          <a:xfrm>
            <a:off x="5282954" y="5042399"/>
            <a:ext cx="484934" cy="413614"/>
          </a:xfrm>
          <a:custGeom>
            <a:avLst/>
            <a:gdLst/>
            <a:ahLst/>
            <a:cxnLst/>
            <a:rect l="l" t="t" r="r" b="b"/>
            <a:pathLst>
              <a:path w="12512" h="10687" extrusionOk="0">
                <a:moveTo>
                  <a:pt x="7173" y="1876"/>
                </a:moveTo>
                <a:cubicBezTo>
                  <a:pt x="7489" y="1876"/>
                  <a:pt x="7804" y="2085"/>
                  <a:pt x="7804" y="2501"/>
                </a:cubicBezTo>
                <a:lnTo>
                  <a:pt x="7804" y="4692"/>
                </a:lnTo>
                <a:lnTo>
                  <a:pt x="9995" y="4692"/>
                </a:lnTo>
                <a:cubicBezTo>
                  <a:pt x="10757" y="4764"/>
                  <a:pt x="10757" y="5907"/>
                  <a:pt x="9995" y="5954"/>
                </a:cubicBezTo>
                <a:lnTo>
                  <a:pt x="7804" y="5954"/>
                </a:lnTo>
                <a:lnTo>
                  <a:pt x="7804" y="8193"/>
                </a:lnTo>
                <a:cubicBezTo>
                  <a:pt x="7804" y="8610"/>
                  <a:pt x="7489" y="8818"/>
                  <a:pt x="7173" y="8818"/>
                </a:cubicBezTo>
                <a:cubicBezTo>
                  <a:pt x="6858" y="8818"/>
                  <a:pt x="6542" y="8610"/>
                  <a:pt x="6542" y="8193"/>
                </a:cubicBezTo>
                <a:lnTo>
                  <a:pt x="6542" y="5954"/>
                </a:lnTo>
                <a:lnTo>
                  <a:pt x="4327" y="5954"/>
                </a:lnTo>
                <a:cubicBezTo>
                  <a:pt x="3542" y="5907"/>
                  <a:pt x="3542" y="4764"/>
                  <a:pt x="4327" y="4692"/>
                </a:cubicBezTo>
                <a:lnTo>
                  <a:pt x="6542" y="4692"/>
                </a:lnTo>
                <a:lnTo>
                  <a:pt x="6542" y="2501"/>
                </a:lnTo>
                <a:cubicBezTo>
                  <a:pt x="6542" y="2085"/>
                  <a:pt x="6858" y="1876"/>
                  <a:pt x="7173" y="1876"/>
                </a:cubicBezTo>
                <a:close/>
                <a:moveTo>
                  <a:pt x="7156" y="1"/>
                </a:moveTo>
                <a:cubicBezTo>
                  <a:pt x="2389" y="1"/>
                  <a:pt x="0" y="5747"/>
                  <a:pt x="3375" y="9122"/>
                </a:cubicBezTo>
                <a:cubicBezTo>
                  <a:pt x="4464" y="10203"/>
                  <a:pt x="5799" y="10687"/>
                  <a:pt x="7109" y="10687"/>
                </a:cubicBezTo>
                <a:cubicBezTo>
                  <a:pt x="9867" y="10687"/>
                  <a:pt x="12512" y="8541"/>
                  <a:pt x="12496" y="5312"/>
                </a:cubicBezTo>
                <a:cubicBezTo>
                  <a:pt x="12472" y="2382"/>
                  <a:pt x="10091" y="25"/>
                  <a:pt x="7185" y="1"/>
                </a:cubicBezTo>
                <a:cubicBezTo>
                  <a:pt x="7175" y="1"/>
                  <a:pt x="7165" y="1"/>
                  <a:pt x="7156" y="1"/>
                </a:cubicBezTo>
                <a:close/>
              </a:path>
            </a:pathLst>
          </a:custGeom>
          <a:solidFill>
            <a:schemeClr val="lt1"/>
          </a:solidFill>
          <a:ln w="19050" cap="flat" cmpd="sng">
            <a:solidFill>
              <a:srgbClr val="2288E6"/>
            </a:solidFill>
            <a:prstDash val="solid"/>
            <a:round/>
            <a:headEnd type="none" w="sm" len="sm"/>
            <a:tailEnd type="none" w="sm" len="sm"/>
          </a:ln>
        </p:spPr>
        <p:txBody>
          <a:bodyPr spcFirstLastPara="1" wrap="square" lIns="121900" tIns="121900" rIns="121900" bIns="121900" anchor="t" anchorCtr="0">
            <a:noAutofit/>
          </a:bodyPr>
          <a:lstStyle/>
          <a:p>
            <a:pPr algn="r">
              <a:buSzPts val="1400"/>
            </a:pPr>
            <a:endParaRPr sz="900"/>
          </a:p>
        </p:txBody>
      </p:sp>
      <p:pic>
        <p:nvPicPr>
          <p:cNvPr id="808" name="Google Shape;808;g27df38aa01c_1_2926"/>
          <p:cNvPicPr preferRelativeResize="0"/>
          <p:nvPr/>
        </p:nvPicPr>
        <p:blipFill>
          <a:blip r:embed="rId3">
            <a:alphaModFix/>
          </a:blip>
          <a:stretch>
            <a:fillRect/>
          </a:stretch>
        </p:blipFill>
        <p:spPr>
          <a:xfrm>
            <a:off x="8178475" y="4898338"/>
            <a:ext cx="2829839" cy="701700"/>
          </a:xfrm>
          <a:prstGeom prst="rect">
            <a:avLst/>
          </a:prstGeom>
          <a:noFill/>
          <a:ln>
            <a:noFill/>
          </a:ln>
        </p:spPr>
      </p:pic>
      <p:pic>
        <p:nvPicPr>
          <p:cNvPr id="809" name="Google Shape;809;g27df38aa01c_1_2926"/>
          <p:cNvPicPr preferRelativeResize="0"/>
          <p:nvPr/>
        </p:nvPicPr>
        <p:blipFill rotWithShape="1">
          <a:blip r:embed="rId4">
            <a:alphaModFix/>
          </a:blip>
          <a:srcRect l="12493" t="34605" r="67477" b="35892"/>
          <a:stretch/>
        </p:blipFill>
        <p:spPr>
          <a:xfrm>
            <a:off x="10961553" y="271703"/>
            <a:ext cx="936899" cy="9743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7">
          <a:extLst>
            <a:ext uri="{FF2B5EF4-FFF2-40B4-BE49-F238E27FC236}">
              <a16:creationId xmlns:a16="http://schemas.microsoft.com/office/drawing/2014/main" id="{48828DEF-D819-B100-A99B-EB9D851B7B3F}"/>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C77ACBB-28DE-F783-0EBE-DEEB4EDE3C61}"/>
              </a:ext>
            </a:extLst>
          </p:cNvPr>
          <p:cNvPicPr>
            <a:picLocks noChangeAspect="1"/>
          </p:cNvPicPr>
          <p:nvPr/>
        </p:nvPicPr>
        <p:blipFill>
          <a:blip r:embed="rId3"/>
          <a:stretch>
            <a:fillRect/>
          </a:stretch>
        </p:blipFill>
        <p:spPr>
          <a:xfrm>
            <a:off x="4763861" y="0"/>
            <a:ext cx="7428139" cy="7428139"/>
          </a:xfrm>
          <a:prstGeom prst="rect">
            <a:avLst/>
          </a:prstGeom>
        </p:spPr>
      </p:pic>
      <p:sp>
        <p:nvSpPr>
          <p:cNvPr id="428" name="Google Shape;428;g28ebcb1374a_0_453">
            <a:extLst>
              <a:ext uri="{FF2B5EF4-FFF2-40B4-BE49-F238E27FC236}">
                <a16:creationId xmlns:a16="http://schemas.microsoft.com/office/drawing/2014/main" id="{BBCC7A99-E303-C70E-1FC4-DB5516A9E279}"/>
              </a:ext>
            </a:extLst>
          </p:cNvPr>
          <p:cNvSpPr txBox="1"/>
          <p:nvPr/>
        </p:nvSpPr>
        <p:spPr>
          <a:xfrm>
            <a:off x="307107" y="615017"/>
            <a:ext cx="4176836" cy="1338788"/>
          </a:xfrm>
          <a:prstGeom prst="rect">
            <a:avLst/>
          </a:prstGeom>
          <a:noFill/>
          <a:ln>
            <a:noFill/>
          </a:ln>
        </p:spPr>
        <p:txBody>
          <a:bodyPr spcFirstLastPara="1" wrap="square" lIns="91425" tIns="45700" rIns="91425" bIns="45700" anchor="t" anchorCtr="0">
            <a:spAutoFit/>
          </a:bodyPr>
          <a:lstStyle/>
          <a:p>
            <a:pPr>
              <a:lnSpc>
                <a:spcPct val="90000"/>
              </a:lnSpc>
            </a:pPr>
            <a:r>
              <a:rPr lang="it-IT" sz="4200" b="1" dirty="0">
                <a:latin typeface="Source Sans Pro"/>
                <a:ea typeface="Source Sans Pro"/>
                <a:sym typeface="Oswald"/>
              </a:rPr>
              <a:t>OPEN</a:t>
            </a:r>
            <a:r>
              <a:rPr lang="it-IT" sz="2400" dirty="0">
                <a:latin typeface="Source Sans Pro"/>
                <a:ea typeface="Source Sans Pro"/>
                <a:sym typeface="Oswald"/>
              </a:rPr>
              <a:t> </a:t>
            </a:r>
            <a:r>
              <a:rPr lang="it-IT" sz="4200" b="1" dirty="0">
                <a:latin typeface="Source Sans Pro"/>
                <a:ea typeface="Source Sans Pro"/>
                <a:sym typeface="Oswald"/>
              </a:rPr>
              <a:t>ROSETTA</a:t>
            </a:r>
          </a:p>
          <a:p>
            <a:pPr>
              <a:lnSpc>
                <a:spcPct val="90000"/>
              </a:lnSpc>
            </a:pPr>
            <a:endParaRPr lang="it-IT" sz="2400" dirty="0">
              <a:latin typeface="Source Sans Pro"/>
              <a:ea typeface="Source Sans Pro"/>
              <a:sym typeface="Oswald"/>
            </a:endParaRPr>
          </a:p>
          <a:p>
            <a:pPr>
              <a:lnSpc>
                <a:spcPct val="90000"/>
              </a:lnSpc>
            </a:pPr>
            <a:r>
              <a:rPr lang="it-IT" sz="2400" dirty="0">
                <a:latin typeface="Source Sans Pro"/>
                <a:ea typeface="Source Sans Pro"/>
                <a:sym typeface="Oswald"/>
              </a:rPr>
              <a:t>Il tuo nuovo </a:t>
            </a:r>
            <a:r>
              <a:rPr lang="it-IT" sz="2400" b="1" dirty="0">
                <a:solidFill>
                  <a:srgbClr val="0073C2"/>
                </a:solidFill>
                <a:latin typeface="Source Sans Pro"/>
                <a:ea typeface="Source Sans Pro"/>
                <a:sym typeface="Oswald"/>
              </a:rPr>
              <a:t>assistente</a:t>
            </a:r>
            <a:r>
              <a:rPr lang="it-IT" sz="2400" dirty="0">
                <a:latin typeface="Source Sans Pro"/>
                <a:ea typeface="Source Sans Pro"/>
                <a:sym typeface="Oswald"/>
              </a:rPr>
              <a:t> virtuale</a:t>
            </a:r>
            <a:endParaRPr sz="2400" dirty="0">
              <a:latin typeface="Source Sans Pro"/>
              <a:ea typeface="Source Sans Pro"/>
              <a:sym typeface="Oswald"/>
            </a:endParaRPr>
          </a:p>
        </p:txBody>
      </p:sp>
      <p:pic>
        <p:nvPicPr>
          <p:cNvPr id="2" name="Google Shape;236;g27df38aa01c_1_2334">
            <a:extLst>
              <a:ext uri="{FF2B5EF4-FFF2-40B4-BE49-F238E27FC236}">
                <a16:creationId xmlns:a16="http://schemas.microsoft.com/office/drawing/2014/main" id="{76043891-15FE-0B85-F295-944762B5976F}"/>
              </a:ext>
            </a:extLst>
          </p:cNvPr>
          <p:cNvPicPr preferRelativeResize="0"/>
          <p:nvPr/>
        </p:nvPicPr>
        <p:blipFill rotWithShape="1">
          <a:blip r:embed="rId4">
            <a:alphaModFix/>
          </a:blip>
          <a:srcRect/>
          <a:stretch/>
        </p:blipFill>
        <p:spPr>
          <a:xfrm>
            <a:off x="1114780" y="2541982"/>
            <a:ext cx="2111925" cy="2111925"/>
          </a:xfrm>
          <a:prstGeom prst="rect">
            <a:avLst/>
          </a:prstGeom>
          <a:noFill/>
          <a:ln>
            <a:noFill/>
          </a:ln>
        </p:spPr>
      </p:pic>
      <p:pic>
        <p:nvPicPr>
          <p:cNvPr id="6" name="Immagine 5" descr="Immagine che contiene testo, Carattere, logo, Elementi grafici&#10;&#10;Descrizione generata automaticamente">
            <a:extLst>
              <a:ext uri="{FF2B5EF4-FFF2-40B4-BE49-F238E27FC236}">
                <a16:creationId xmlns:a16="http://schemas.microsoft.com/office/drawing/2014/main" id="{8BC26C44-6B3B-3399-F5B4-7E6EEA471B2F}"/>
              </a:ext>
            </a:extLst>
          </p:cNvPr>
          <p:cNvPicPr>
            <a:picLocks noChangeAspect="1"/>
          </p:cNvPicPr>
          <p:nvPr/>
        </p:nvPicPr>
        <p:blipFill>
          <a:blip r:embed="rId5">
            <a:extLst>
              <a:ext uri="{28A0092B-C50C-407E-A947-70E740481C1C}">
                <a14:useLocalDpi xmlns:a14="http://schemas.microsoft.com/office/drawing/2010/main" val="0"/>
              </a:ext>
            </a:extLst>
          </a:blip>
          <a:srcRect l="13603" t="32048" r="17991" b="52209"/>
          <a:stretch/>
        </p:blipFill>
        <p:spPr>
          <a:xfrm>
            <a:off x="128615" y="4740923"/>
            <a:ext cx="4355328" cy="1002322"/>
          </a:xfrm>
          <a:prstGeom prst="rect">
            <a:avLst/>
          </a:prstGeom>
        </p:spPr>
      </p:pic>
    </p:spTree>
    <p:extLst>
      <p:ext uri="{BB962C8B-B14F-4D97-AF65-F5344CB8AC3E}">
        <p14:creationId xmlns:p14="http://schemas.microsoft.com/office/powerpoint/2010/main" val="85904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9">
          <a:extLst>
            <a:ext uri="{FF2B5EF4-FFF2-40B4-BE49-F238E27FC236}">
              <a16:creationId xmlns:a16="http://schemas.microsoft.com/office/drawing/2014/main" id="{CB75707C-33C6-6E1D-978D-9394BB2A6912}"/>
            </a:ext>
          </a:extLst>
        </p:cNvPr>
        <p:cNvGrpSpPr/>
        <p:nvPr/>
      </p:nvGrpSpPr>
      <p:grpSpPr>
        <a:xfrm>
          <a:off x="0" y="0"/>
          <a:ext cx="0" cy="0"/>
          <a:chOff x="0" y="0"/>
          <a:chExt cx="0" cy="0"/>
        </a:xfrm>
      </p:grpSpPr>
      <p:pic>
        <p:nvPicPr>
          <p:cNvPr id="7" name="Picture 2" descr="un assistente virtuale di nome open air hub che lavora in un campeggio al mare">
            <a:extLst>
              <a:ext uri="{FF2B5EF4-FFF2-40B4-BE49-F238E27FC236}">
                <a16:creationId xmlns:a16="http://schemas.microsoft.com/office/drawing/2014/main" id="{948711D2-98E2-A305-D397-03A4E986F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1617"/>
            <a:ext cx="12106275" cy="12106275"/>
          </a:xfrm>
          <a:prstGeom prst="rect">
            <a:avLst/>
          </a:prstGeom>
          <a:noFill/>
          <a:extLst>
            <a:ext uri="{909E8E84-426E-40DD-AFC4-6F175D3DCCD1}">
              <a14:hiddenFill xmlns:a14="http://schemas.microsoft.com/office/drawing/2010/main">
                <a:solidFill>
                  <a:srgbClr val="FFFFFF"/>
                </a:solidFill>
              </a14:hiddenFill>
            </a:ext>
          </a:extLst>
        </p:spPr>
      </p:pic>
      <p:sp>
        <p:nvSpPr>
          <p:cNvPr id="860" name="Google Shape;860;g28ebcb1374a_0_812">
            <a:extLst>
              <a:ext uri="{FF2B5EF4-FFF2-40B4-BE49-F238E27FC236}">
                <a16:creationId xmlns:a16="http://schemas.microsoft.com/office/drawing/2014/main" id="{83A762F4-F8BF-28CC-4D10-87996BD6EFC1}"/>
              </a:ext>
            </a:extLst>
          </p:cNvPr>
          <p:cNvSpPr txBox="1"/>
          <p:nvPr/>
        </p:nvSpPr>
        <p:spPr>
          <a:xfrm>
            <a:off x="587025" y="587025"/>
            <a:ext cx="11604900" cy="840190"/>
          </a:xfrm>
          <a:prstGeom prst="rect">
            <a:avLst/>
          </a:prstGeom>
          <a:noFill/>
          <a:ln>
            <a:noFill/>
          </a:ln>
        </p:spPr>
        <p:txBody>
          <a:bodyPr spcFirstLastPara="1" wrap="square" lIns="91425" tIns="45700" rIns="91425" bIns="45700" anchor="t" anchorCtr="0">
            <a:spAutoFit/>
          </a:bodyPr>
          <a:lstStyle/>
          <a:p>
            <a:pPr>
              <a:lnSpc>
                <a:spcPct val="90000"/>
              </a:lnSpc>
            </a:pPr>
            <a:r>
              <a:rPr lang="it-IT" sz="5400" b="1" dirty="0">
                <a:solidFill>
                  <a:srgbClr val="E73441"/>
                </a:solidFill>
                <a:latin typeface="Oswald"/>
                <a:ea typeface="Oswald"/>
                <a:cs typeface="Oswald"/>
                <a:sym typeface="Oswald"/>
              </a:rPr>
              <a:t>COME VI AIUTA A GESTIRE LE ATTIVITA’</a:t>
            </a:r>
            <a:endParaRPr sz="5400" b="1" dirty="0">
              <a:solidFill>
                <a:srgbClr val="E73441"/>
              </a:solidFill>
              <a:latin typeface="Oswald"/>
              <a:ea typeface="Oswald"/>
              <a:cs typeface="Oswald"/>
              <a:sym typeface="Oswald"/>
            </a:endParaRPr>
          </a:p>
        </p:txBody>
      </p:sp>
      <p:sp>
        <p:nvSpPr>
          <p:cNvPr id="862" name="Google Shape;862;g28ebcb1374a_0_812">
            <a:extLst>
              <a:ext uri="{FF2B5EF4-FFF2-40B4-BE49-F238E27FC236}">
                <a16:creationId xmlns:a16="http://schemas.microsoft.com/office/drawing/2014/main" id="{DDECE372-BA80-5303-7B19-A7528CD90AFD}"/>
              </a:ext>
            </a:extLst>
          </p:cNvPr>
          <p:cNvSpPr/>
          <p:nvPr/>
        </p:nvSpPr>
        <p:spPr>
          <a:xfrm>
            <a:off x="1665735" y="1329311"/>
            <a:ext cx="8961600" cy="1384500"/>
          </a:xfrm>
          <a:prstGeom prst="roundRect">
            <a:avLst>
              <a:gd name="adj" fmla="val 16667"/>
            </a:avLst>
          </a:prstGeom>
          <a:solidFill>
            <a:srgbClr val="00B5E5"/>
          </a:solidFill>
          <a:ln w="9525" cap="flat" cmpd="sng">
            <a:solidFill>
              <a:srgbClr val="00B5E5"/>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endParaRPr sz="2000" b="1">
              <a:solidFill>
                <a:srgbClr val="000000"/>
              </a:solidFill>
              <a:latin typeface="Oswald"/>
              <a:ea typeface="Oswald"/>
              <a:cs typeface="Oswald"/>
              <a:sym typeface="Oswald"/>
            </a:endParaRPr>
          </a:p>
        </p:txBody>
      </p:sp>
      <p:sp>
        <p:nvSpPr>
          <p:cNvPr id="863" name="Google Shape;863;g28ebcb1374a_0_812">
            <a:extLst>
              <a:ext uri="{FF2B5EF4-FFF2-40B4-BE49-F238E27FC236}">
                <a16:creationId xmlns:a16="http://schemas.microsoft.com/office/drawing/2014/main" id="{74B58C35-D35D-5319-C916-A9CF7524E1DA}"/>
              </a:ext>
            </a:extLst>
          </p:cNvPr>
          <p:cNvSpPr txBox="1"/>
          <p:nvPr/>
        </p:nvSpPr>
        <p:spPr>
          <a:xfrm>
            <a:off x="1665735" y="1329285"/>
            <a:ext cx="2985600" cy="1384500"/>
          </a:xfrm>
          <a:prstGeom prst="rect">
            <a:avLst/>
          </a:prstGeom>
          <a:noFill/>
          <a:ln>
            <a:noFill/>
          </a:ln>
        </p:spPr>
        <p:txBody>
          <a:bodyPr spcFirstLastPara="1" wrap="square" lIns="91425" tIns="45700" rIns="91425" bIns="45700" anchor="ctr" anchorCtr="0">
            <a:noAutofit/>
          </a:bodyPr>
          <a:lstStyle/>
          <a:p>
            <a:pPr algn="ctr">
              <a:lnSpc>
                <a:spcPct val="115000"/>
              </a:lnSpc>
              <a:spcBef>
                <a:spcPts val="1000"/>
              </a:spcBef>
            </a:pPr>
            <a:r>
              <a:rPr lang="it-IT" sz="3100" b="1" dirty="0">
                <a:solidFill>
                  <a:schemeClr val="lt1"/>
                </a:solidFill>
                <a:latin typeface="Oswald"/>
                <a:ea typeface="Oswald"/>
                <a:cs typeface="Oswald"/>
                <a:sym typeface="Oswald"/>
              </a:rPr>
              <a:t>AGGIORNARE</a:t>
            </a:r>
          </a:p>
          <a:p>
            <a:pPr algn="ctr">
              <a:lnSpc>
                <a:spcPct val="115000"/>
              </a:lnSpc>
              <a:spcBef>
                <a:spcPts val="1000"/>
              </a:spcBef>
            </a:pPr>
            <a:r>
              <a:rPr lang="it-IT" sz="3100" b="1" dirty="0">
                <a:solidFill>
                  <a:schemeClr val="lt1"/>
                </a:solidFill>
                <a:latin typeface="Oswald"/>
                <a:ea typeface="Oswald"/>
                <a:cs typeface="Oswald"/>
                <a:sym typeface="Oswald"/>
              </a:rPr>
              <a:t>CANALI</a:t>
            </a:r>
            <a:endParaRPr sz="3100" b="1" dirty="0">
              <a:solidFill>
                <a:schemeClr val="lt1"/>
              </a:solidFill>
              <a:latin typeface="Oswald"/>
              <a:ea typeface="Oswald"/>
              <a:cs typeface="Oswald"/>
              <a:sym typeface="Oswald"/>
            </a:endParaRPr>
          </a:p>
        </p:txBody>
      </p:sp>
      <p:sp>
        <p:nvSpPr>
          <p:cNvPr id="864" name="Google Shape;864;g28ebcb1374a_0_812">
            <a:extLst>
              <a:ext uri="{FF2B5EF4-FFF2-40B4-BE49-F238E27FC236}">
                <a16:creationId xmlns:a16="http://schemas.microsoft.com/office/drawing/2014/main" id="{68516643-7C9C-915B-19FA-985D0F153342}"/>
              </a:ext>
            </a:extLst>
          </p:cNvPr>
          <p:cNvSpPr/>
          <p:nvPr/>
        </p:nvSpPr>
        <p:spPr>
          <a:xfrm>
            <a:off x="1665885" y="2921566"/>
            <a:ext cx="8961300" cy="1384500"/>
          </a:xfrm>
          <a:prstGeom prst="roundRect">
            <a:avLst>
              <a:gd name="adj" fmla="val 16667"/>
            </a:avLst>
          </a:prstGeom>
          <a:solidFill>
            <a:srgbClr val="0091CA"/>
          </a:solidFill>
          <a:ln w="9525" cap="flat" cmpd="sng">
            <a:solidFill>
              <a:srgbClr val="0091CA"/>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endParaRPr sz="2000" b="1">
              <a:solidFill>
                <a:srgbClr val="000000"/>
              </a:solidFill>
              <a:latin typeface="Oswald"/>
              <a:ea typeface="Oswald"/>
              <a:cs typeface="Oswald"/>
              <a:sym typeface="Oswald"/>
            </a:endParaRPr>
          </a:p>
        </p:txBody>
      </p:sp>
      <p:sp>
        <p:nvSpPr>
          <p:cNvPr id="865" name="Google Shape;865;g28ebcb1374a_0_812">
            <a:extLst>
              <a:ext uri="{FF2B5EF4-FFF2-40B4-BE49-F238E27FC236}">
                <a16:creationId xmlns:a16="http://schemas.microsoft.com/office/drawing/2014/main" id="{7B38F197-2433-1CB7-F720-9B70FACE2493}"/>
              </a:ext>
            </a:extLst>
          </p:cNvPr>
          <p:cNvSpPr txBox="1"/>
          <p:nvPr/>
        </p:nvSpPr>
        <p:spPr>
          <a:xfrm>
            <a:off x="1665910" y="2921550"/>
            <a:ext cx="2945700" cy="1384500"/>
          </a:xfrm>
          <a:prstGeom prst="rect">
            <a:avLst/>
          </a:prstGeom>
          <a:noFill/>
          <a:ln>
            <a:noFill/>
          </a:ln>
        </p:spPr>
        <p:txBody>
          <a:bodyPr spcFirstLastPara="1" wrap="square" lIns="91425" tIns="45700" rIns="91425" bIns="45700" anchor="ctr" anchorCtr="0">
            <a:noAutofit/>
          </a:bodyPr>
          <a:lstStyle/>
          <a:p>
            <a:pPr algn="ctr">
              <a:lnSpc>
                <a:spcPct val="115000"/>
              </a:lnSpc>
              <a:spcBef>
                <a:spcPts val="1000"/>
              </a:spcBef>
            </a:pPr>
            <a:r>
              <a:rPr lang="it-IT" sz="3145" b="1" dirty="0">
                <a:solidFill>
                  <a:schemeClr val="lt1"/>
                </a:solidFill>
                <a:latin typeface="Oswald"/>
                <a:ea typeface="Oswald"/>
                <a:cs typeface="Oswald"/>
                <a:sym typeface="Oswald"/>
              </a:rPr>
              <a:t>SCRIVERE</a:t>
            </a:r>
          </a:p>
          <a:p>
            <a:pPr algn="ctr">
              <a:lnSpc>
                <a:spcPct val="115000"/>
              </a:lnSpc>
              <a:spcBef>
                <a:spcPts val="1000"/>
              </a:spcBef>
            </a:pPr>
            <a:r>
              <a:rPr lang="it-IT" sz="3145" b="1" dirty="0">
                <a:solidFill>
                  <a:schemeClr val="lt1"/>
                </a:solidFill>
                <a:latin typeface="Oswald"/>
                <a:ea typeface="Oswald"/>
                <a:cs typeface="Oswald"/>
                <a:sym typeface="Oswald"/>
              </a:rPr>
              <a:t>TESTO</a:t>
            </a:r>
            <a:endParaRPr sz="3145" b="1" dirty="0">
              <a:solidFill>
                <a:schemeClr val="lt1"/>
              </a:solidFill>
              <a:latin typeface="Oswald"/>
              <a:ea typeface="Oswald"/>
              <a:cs typeface="Oswald"/>
              <a:sym typeface="Oswald"/>
            </a:endParaRPr>
          </a:p>
        </p:txBody>
      </p:sp>
      <p:sp>
        <p:nvSpPr>
          <p:cNvPr id="866" name="Google Shape;866;g28ebcb1374a_0_812">
            <a:extLst>
              <a:ext uri="{FF2B5EF4-FFF2-40B4-BE49-F238E27FC236}">
                <a16:creationId xmlns:a16="http://schemas.microsoft.com/office/drawing/2014/main" id="{5F252818-A0A6-74A8-BAAB-8D2BCB5363BF}"/>
              </a:ext>
            </a:extLst>
          </p:cNvPr>
          <p:cNvSpPr/>
          <p:nvPr/>
        </p:nvSpPr>
        <p:spPr>
          <a:xfrm>
            <a:off x="1665723" y="4513832"/>
            <a:ext cx="8961300" cy="1384500"/>
          </a:xfrm>
          <a:prstGeom prst="roundRect">
            <a:avLst>
              <a:gd name="adj" fmla="val 16667"/>
            </a:avLst>
          </a:prstGeom>
          <a:solidFill>
            <a:srgbClr val="0069AE"/>
          </a:solidFill>
          <a:ln w="9525" cap="flat" cmpd="sng">
            <a:solidFill>
              <a:srgbClr val="0069AE"/>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endParaRPr sz="2000" b="1">
              <a:solidFill>
                <a:srgbClr val="000000"/>
              </a:solidFill>
              <a:latin typeface="Oswald"/>
              <a:ea typeface="Oswald"/>
              <a:cs typeface="Oswald"/>
              <a:sym typeface="Oswald"/>
            </a:endParaRPr>
          </a:p>
        </p:txBody>
      </p:sp>
      <p:sp>
        <p:nvSpPr>
          <p:cNvPr id="867" name="Google Shape;867;g28ebcb1374a_0_812">
            <a:extLst>
              <a:ext uri="{FF2B5EF4-FFF2-40B4-BE49-F238E27FC236}">
                <a16:creationId xmlns:a16="http://schemas.microsoft.com/office/drawing/2014/main" id="{B404DE03-BA84-BFAD-961D-C8788575C42D}"/>
              </a:ext>
            </a:extLst>
          </p:cNvPr>
          <p:cNvSpPr txBox="1"/>
          <p:nvPr/>
        </p:nvSpPr>
        <p:spPr>
          <a:xfrm>
            <a:off x="1665723" y="4513828"/>
            <a:ext cx="2945700" cy="1384500"/>
          </a:xfrm>
          <a:prstGeom prst="rect">
            <a:avLst/>
          </a:prstGeom>
          <a:noFill/>
          <a:ln>
            <a:noFill/>
          </a:ln>
        </p:spPr>
        <p:txBody>
          <a:bodyPr spcFirstLastPara="1" wrap="square" lIns="91425" tIns="45700" rIns="91425" bIns="45700" anchor="ctr" anchorCtr="0">
            <a:noAutofit/>
          </a:bodyPr>
          <a:lstStyle/>
          <a:p>
            <a:pPr algn="ctr">
              <a:lnSpc>
                <a:spcPct val="115000"/>
              </a:lnSpc>
              <a:spcBef>
                <a:spcPts val="1000"/>
              </a:spcBef>
            </a:pPr>
            <a:r>
              <a:rPr lang="it-IT" sz="3145" b="1" dirty="0">
                <a:solidFill>
                  <a:schemeClr val="lt1"/>
                </a:solidFill>
                <a:latin typeface="Oswald"/>
                <a:ea typeface="Oswald"/>
                <a:cs typeface="Oswald"/>
                <a:sym typeface="Oswald"/>
              </a:rPr>
              <a:t>RISPONDERE</a:t>
            </a:r>
          </a:p>
          <a:p>
            <a:pPr algn="ctr">
              <a:lnSpc>
                <a:spcPct val="115000"/>
              </a:lnSpc>
              <a:spcBef>
                <a:spcPts val="1000"/>
              </a:spcBef>
            </a:pPr>
            <a:r>
              <a:rPr lang="it-IT" sz="3145" b="1" dirty="0">
                <a:solidFill>
                  <a:schemeClr val="lt1"/>
                </a:solidFill>
                <a:latin typeface="Oswald"/>
                <a:ea typeface="Oswald"/>
                <a:cs typeface="Oswald"/>
                <a:sym typeface="Oswald"/>
              </a:rPr>
              <a:t>AGLI OSPITI</a:t>
            </a:r>
            <a:endParaRPr sz="3145" b="1" dirty="0">
              <a:solidFill>
                <a:schemeClr val="lt1"/>
              </a:solidFill>
              <a:latin typeface="Oswald"/>
              <a:ea typeface="Oswald"/>
              <a:cs typeface="Oswald"/>
              <a:sym typeface="Oswald"/>
            </a:endParaRPr>
          </a:p>
        </p:txBody>
      </p:sp>
      <p:sp>
        <p:nvSpPr>
          <p:cNvPr id="868" name="Google Shape;868;g28ebcb1374a_0_812">
            <a:extLst>
              <a:ext uri="{FF2B5EF4-FFF2-40B4-BE49-F238E27FC236}">
                <a16:creationId xmlns:a16="http://schemas.microsoft.com/office/drawing/2014/main" id="{F34EA446-1BD1-6FC3-669B-F04604ABDCFF}"/>
              </a:ext>
            </a:extLst>
          </p:cNvPr>
          <p:cNvSpPr txBox="1"/>
          <p:nvPr/>
        </p:nvSpPr>
        <p:spPr>
          <a:xfrm>
            <a:off x="4275442" y="4513828"/>
            <a:ext cx="6351900" cy="1384500"/>
          </a:xfrm>
          <a:prstGeom prst="rect">
            <a:avLst/>
          </a:prstGeom>
          <a:noFill/>
          <a:ln>
            <a:noFill/>
          </a:ln>
        </p:spPr>
        <p:txBody>
          <a:bodyPr spcFirstLastPara="1" wrap="square" lIns="91425" tIns="45700" rIns="91425" bIns="45700" anchor="ctr" anchorCtr="0">
            <a:noAutofit/>
          </a:bodyPr>
          <a:lstStyle/>
          <a:p>
            <a:pPr marL="457200" indent="-381000">
              <a:lnSpc>
                <a:spcPct val="115000"/>
              </a:lnSpc>
              <a:buClr>
                <a:srgbClr val="FFFFFF"/>
              </a:buClr>
              <a:buSzPts val="2700"/>
              <a:buFont typeface="Arial"/>
              <a:buChar char="●"/>
            </a:pPr>
            <a:r>
              <a:rPr lang="it-IT" sz="2400" dirty="0">
                <a:solidFill>
                  <a:srgbClr val="FFFFFF"/>
                </a:solidFill>
                <a:latin typeface="Oswald Light"/>
                <a:ea typeface="Oswald Light"/>
                <a:cs typeface="Oswald Light"/>
                <a:sym typeface="Oswald Light"/>
              </a:rPr>
              <a:t>Risposta alle recensioni.</a:t>
            </a:r>
          </a:p>
          <a:p>
            <a:pPr marL="457200" indent="-381000">
              <a:lnSpc>
                <a:spcPct val="115000"/>
              </a:lnSpc>
              <a:buClr>
                <a:srgbClr val="FFFFFF"/>
              </a:buClr>
              <a:buSzPts val="2700"/>
              <a:buFont typeface="Arial"/>
              <a:buChar char="●"/>
            </a:pPr>
            <a:r>
              <a:rPr lang="it-IT" sz="2400" dirty="0">
                <a:solidFill>
                  <a:srgbClr val="FFFFFF"/>
                </a:solidFill>
                <a:latin typeface="Oswald Light"/>
                <a:ea typeface="Oswald Light"/>
                <a:cs typeface="Oswald Light"/>
                <a:sym typeface="Oswald Light"/>
              </a:rPr>
              <a:t>Risposta alle e-mail di richiesta.</a:t>
            </a:r>
          </a:p>
          <a:p>
            <a:pPr marL="457200" indent="-381000">
              <a:lnSpc>
                <a:spcPct val="115000"/>
              </a:lnSpc>
              <a:buClr>
                <a:srgbClr val="FFFFFF"/>
              </a:buClr>
              <a:buSzPts val="2700"/>
              <a:buFont typeface="Arial"/>
              <a:buChar char="●"/>
            </a:pPr>
            <a:r>
              <a:rPr lang="it-IT" sz="2400" dirty="0">
                <a:solidFill>
                  <a:srgbClr val="FFFFFF"/>
                </a:solidFill>
                <a:latin typeface="Oswald Light"/>
                <a:ea typeface="Oswald Light"/>
                <a:cs typeface="Oswald Light"/>
                <a:sym typeface="Oswald Light"/>
              </a:rPr>
              <a:t>Chatbot.</a:t>
            </a:r>
            <a:endParaRPr sz="2400" dirty="0">
              <a:solidFill>
                <a:srgbClr val="FFFFFF"/>
              </a:solidFill>
              <a:latin typeface="Oswald Light"/>
              <a:ea typeface="Oswald Light"/>
              <a:cs typeface="Oswald Light"/>
              <a:sym typeface="Oswald Light"/>
            </a:endParaRPr>
          </a:p>
        </p:txBody>
      </p:sp>
      <p:sp>
        <p:nvSpPr>
          <p:cNvPr id="869" name="Google Shape;869;g28ebcb1374a_0_812">
            <a:extLst>
              <a:ext uri="{FF2B5EF4-FFF2-40B4-BE49-F238E27FC236}">
                <a16:creationId xmlns:a16="http://schemas.microsoft.com/office/drawing/2014/main" id="{DCE9C074-DDB8-EA93-8525-11067BF8EB66}"/>
              </a:ext>
            </a:extLst>
          </p:cNvPr>
          <p:cNvSpPr txBox="1"/>
          <p:nvPr/>
        </p:nvSpPr>
        <p:spPr>
          <a:xfrm>
            <a:off x="4275442" y="1321917"/>
            <a:ext cx="6351900" cy="1384500"/>
          </a:xfrm>
          <a:prstGeom prst="rect">
            <a:avLst/>
          </a:prstGeom>
          <a:noFill/>
          <a:ln>
            <a:noFill/>
          </a:ln>
        </p:spPr>
        <p:txBody>
          <a:bodyPr spcFirstLastPara="1" wrap="square" lIns="91425" tIns="45700" rIns="91425" bIns="45700" anchor="ctr" anchorCtr="0">
            <a:noAutofit/>
          </a:bodyPr>
          <a:lstStyle/>
          <a:p>
            <a:pPr marL="457200" indent="-381000">
              <a:lnSpc>
                <a:spcPct val="115000"/>
              </a:lnSpc>
              <a:buClr>
                <a:srgbClr val="FFFFFF"/>
              </a:buClr>
              <a:buSzPts val="2700"/>
              <a:buFont typeface="Oswald Light"/>
              <a:buChar char="●"/>
            </a:pPr>
            <a:r>
              <a:rPr lang="it-IT" sz="2400" dirty="0">
                <a:solidFill>
                  <a:srgbClr val="FFFFFF"/>
                </a:solidFill>
                <a:latin typeface="Oswald Light"/>
                <a:ea typeface="Oswald Light"/>
                <a:cs typeface="Oswald Light"/>
                <a:sym typeface="Oswald Light"/>
              </a:rPr>
              <a:t>Organizzazione delle informazioni.</a:t>
            </a:r>
          </a:p>
          <a:p>
            <a:pPr marL="457200" indent="-381000">
              <a:lnSpc>
                <a:spcPct val="115000"/>
              </a:lnSpc>
              <a:buClr>
                <a:srgbClr val="FFFFFF"/>
              </a:buClr>
              <a:buSzPts val="2700"/>
              <a:buFont typeface="Oswald Light"/>
              <a:buChar char="●"/>
            </a:pPr>
            <a:r>
              <a:rPr lang="it-IT" sz="2400" dirty="0">
                <a:solidFill>
                  <a:srgbClr val="FFFFFF"/>
                </a:solidFill>
                <a:latin typeface="Oswald Light"/>
                <a:ea typeface="Oswald Light"/>
                <a:cs typeface="Oswald Light"/>
                <a:sym typeface="Oswald Light"/>
              </a:rPr>
              <a:t>Aggiornamento automatico dei canali.</a:t>
            </a:r>
          </a:p>
        </p:txBody>
      </p:sp>
      <p:sp>
        <p:nvSpPr>
          <p:cNvPr id="870" name="Google Shape;870;g28ebcb1374a_0_812">
            <a:extLst>
              <a:ext uri="{FF2B5EF4-FFF2-40B4-BE49-F238E27FC236}">
                <a16:creationId xmlns:a16="http://schemas.microsoft.com/office/drawing/2014/main" id="{AC845815-E778-3299-59A4-98297B8EAFE6}"/>
              </a:ext>
            </a:extLst>
          </p:cNvPr>
          <p:cNvSpPr txBox="1"/>
          <p:nvPr/>
        </p:nvSpPr>
        <p:spPr>
          <a:xfrm>
            <a:off x="4275588" y="2921550"/>
            <a:ext cx="6351900" cy="1384500"/>
          </a:xfrm>
          <a:prstGeom prst="rect">
            <a:avLst/>
          </a:prstGeom>
          <a:noFill/>
          <a:ln>
            <a:noFill/>
          </a:ln>
        </p:spPr>
        <p:txBody>
          <a:bodyPr spcFirstLastPara="1" wrap="square" lIns="91425" tIns="45700" rIns="91425" bIns="45700" anchor="ctr" anchorCtr="0">
            <a:noAutofit/>
          </a:bodyPr>
          <a:lstStyle/>
          <a:p>
            <a:pPr marL="457200" indent="-381000">
              <a:lnSpc>
                <a:spcPct val="115000"/>
              </a:lnSpc>
              <a:buClr>
                <a:srgbClr val="FFFFFF"/>
              </a:buClr>
              <a:buSzPts val="2700"/>
              <a:buFont typeface="Arial"/>
              <a:buChar char="●"/>
            </a:pPr>
            <a:r>
              <a:rPr lang="it-IT" sz="2400" dirty="0">
                <a:solidFill>
                  <a:srgbClr val="FFFFFF"/>
                </a:solidFill>
                <a:latin typeface="Oswald Light"/>
                <a:ea typeface="Oswald Light"/>
                <a:cs typeface="Oswald Light"/>
                <a:sym typeface="Oswald Light"/>
              </a:rPr>
              <a:t>Scrittura di testi descrittivi per post social, newsletter, articoli, etc.</a:t>
            </a:r>
            <a:endParaRPr sz="2400" dirty="0">
              <a:solidFill>
                <a:srgbClr val="FFFFFF"/>
              </a:solidFill>
              <a:latin typeface="Oswald Light"/>
              <a:ea typeface="Oswald Light"/>
              <a:cs typeface="Oswald Light"/>
              <a:sym typeface="Oswald Light"/>
            </a:endParaRPr>
          </a:p>
        </p:txBody>
      </p:sp>
    </p:spTree>
    <p:extLst>
      <p:ext uri="{BB962C8B-B14F-4D97-AF65-F5344CB8AC3E}">
        <p14:creationId xmlns:p14="http://schemas.microsoft.com/office/powerpoint/2010/main" val="402164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27df38aa01c_1_3011"/>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t>7</a:t>
            </a:fld>
            <a:endParaRPr/>
          </a:p>
        </p:txBody>
      </p:sp>
      <p:sp>
        <p:nvSpPr>
          <p:cNvPr id="884" name="Google Shape;884;g27df38aa01c_1_3011"/>
          <p:cNvSpPr txBox="1">
            <a:spLocks noGrp="1"/>
          </p:cNvSpPr>
          <p:nvPr>
            <p:ph type="sldNum" idx="3"/>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IT"/>
              <a:t>7</a:t>
            </a:fld>
            <a:endParaRPr/>
          </a:p>
        </p:txBody>
      </p:sp>
      <p:sp>
        <p:nvSpPr>
          <p:cNvPr id="889" name="Google Shape;889;g27df38aa01c_1_3011"/>
          <p:cNvSpPr txBox="1"/>
          <p:nvPr/>
        </p:nvSpPr>
        <p:spPr>
          <a:xfrm>
            <a:off x="8054170" y="1339793"/>
            <a:ext cx="3295500" cy="681812"/>
          </a:xfrm>
          <a:prstGeom prst="rect">
            <a:avLst/>
          </a:prstGeom>
          <a:noFill/>
          <a:ln>
            <a:noFill/>
          </a:ln>
        </p:spPr>
        <p:txBody>
          <a:bodyPr spcFirstLastPara="1" wrap="square" lIns="91425" tIns="91425" rIns="91425" bIns="91425" anchor="t" anchorCtr="0">
            <a:noAutofit/>
          </a:bodyPr>
          <a:lstStyle/>
          <a:p>
            <a:pPr marL="133350" marR="0" lvl="0" algn="l" rtl="0">
              <a:lnSpc>
                <a:spcPct val="100000"/>
              </a:lnSpc>
              <a:spcBef>
                <a:spcPts val="0"/>
              </a:spcBef>
              <a:spcAft>
                <a:spcPts val="0"/>
              </a:spcAft>
              <a:buClr>
                <a:srgbClr val="FFFFFF"/>
              </a:buClr>
              <a:buSzPts val="1500"/>
            </a:pPr>
            <a:r>
              <a:rPr lang="it-IT" sz="1500" b="0" i="0" u="none" strike="noStrike" cap="none" dirty="0">
                <a:solidFill>
                  <a:srgbClr val="FFFFFF"/>
                </a:solidFill>
                <a:latin typeface="Source Sans Pro"/>
                <a:ea typeface="Source Sans Pro"/>
                <a:cs typeface="Source Sans Pro"/>
                <a:sym typeface="Source Sans Pro"/>
              </a:rPr>
              <a:t>- Ottimizzazione della produttività</a:t>
            </a:r>
            <a:endParaRPr sz="1500" b="1" i="0" u="none" strike="noStrike" cap="none" dirty="0">
              <a:solidFill>
                <a:srgbClr val="FFFFFF"/>
              </a:solidFill>
              <a:latin typeface="Source Sans Pro"/>
              <a:ea typeface="Source Sans Pro"/>
              <a:cs typeface="Source Sans Pro"/>
              <a:sym typeface="Source Sans Pro"/>
            </a:endParaRPr>
          </a:p>
          <a:p>
            <a:pPr marL="133350" marR="0" lvl="0" algn="l" rtl="0">
              <a:lnSpc>
                <a:spcPct val="100000"/>
              </a:lnSpc>
              <a:spcBef>
                <a:spcPts val="0"/>
              </a:spcBef>
              <a:spcAft>
                <a:spcPts val="0"/>
              </a:spcAft>
              <a:buClr>
                <a:srgbClr val="FFFFFF"/>
              </a:buClr>
              <a:buSzPts val="1500"/>
            </a:pPr>
            <a:r>
              <a:rPr lang="it-IT" sz="1500" dirty="0">
                <a:solidFill>
                  <a:srgbClr val="FFFFFF"/>
                </a:solidFill>
                <a:latin typeface="Source Sans Pro"/>
                <a:ea typeface="Source Sans Pro"/>
                <a:cs typeface="Source Sans Pro"/>
                <a:sym typeface="Source Sans Pro"/>
              </a:rPr>
              <a:t>- Contenuti personalizzati estremamente precisi ed efficaci.</a:t>
            </a:r>
            <a:endParaRPr sz="1500" b="0" i="0" u="none" strike="noStrike" cap="none" dirty="0">
              <a:solidFill>
                <a:srgbClr val="FFFFFF"/>
              </a:solidFill>
              <a:latin typeface="Source Sans Pro"/>
              <a:ea typeface="Source Sans Pro"/>
              <a:cs typeface="Source Sans Pro"/>
              <a:sym typeface="Source Sans Pro"/>
            </a:endParaRPr>
          </a:p>
        </p:txBody>
      </p:sp>
      <p:sp>
        <p:nvSpPr>
          <p:cNvPr id="891" name="Google Shape;891;g27df38aa01c_1_3011"/>
          <p:cNvSpPr/>
          <p:nvPr/>
        </p:nvSpPr>
        <p:spPr>
          <a:xfrm>
            <a:off x="8091151" y="2712727"/>
            <a:ext cx="3295500" cy="994573"/>
          </a:xfrm>
          <a:prstGeom prst="roundRect">
            <a:avLst>
              <a:gd name="adj" fmla="val 16667"/>
            </a:avLst>
          </a:prstGeom>
          <a:solidFill>
            <a:schemeClr val="accent1">
              <a:lumMod val="75000"/>
            </a:schemeClr>
          </a:solidFill>
          <a:ln w="9525" cap="flat" cmpd="sng">
            <a:solidFill>
              <a:srgbClr val="0073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it-IT" sz="1400" dirty="0">
                <a:solidFill>
                  <a:schemeClr val="bg1"/>
                </a:solidFill>
                <a:latin typeface="Arial"/>
                <a:cs typeface="Arial"/>
              </a:rPr>
              <a:t>Modulo TESTI / POST</a:t>
            </a:r>
            <a:br>
              <a:rPr lang="it-IT" dirty="0">
                <a:solidFill>
                  <a:schemeClr val="bg1"/>
                </a:solidFill>
              </a:rPr>
            </a:br>
            <a:r>
              <a:rPr lang="it-IT" sz="1200" dirty="0">
                <a:solidFill>
                  <a:schemeClr val="bg1"/>
                </a:solidFill>
                <a:latin typeface="Source Sans Pro" panose="020B0503030403020204" pitchFamily="34" charset="0"/>
                <a:ea typeface="Source Sans Pro" panose="020B0503030403020204" pitchFamily="34" charset="0"/>
              </a:rPr>
              <a:t>Testi generati elaborando le informazione della tua struttura, creando contenuti straordinariamente efficaci per post, blog e newsletter.</a:t>
            </a:r>
            <a:endParaRPr sz="1400" b="0" i="0" u="none" strike="noStrike" cap="none" dirty="0">
              <a:solidFill>
                <a:schemeClr val="bg1"/>
              </a:solidFill>
              <a:latin typeface="Source Sans Pro" panose="020B0503030403020204" pitchFamily="34" charset="0"/>
              <a:ea typeface="Source Sans Pro" panose="020B0503030403020204" pitchFamily="34" charset="0"/>
              <a:cs typeface="Arial"/>
              <a:sym typeface="Arial"/>
            </a:endParaRPr>
          </a:p>
        </p:txBody>
      </p:sp>
      <p:sp>
        <p:nvSpPr>
          <p:cNvPr id="892" name="Google Shape;892;g27df38aa01c_1_3011"/>
          <p:cNvSpPr txBox="1"/>
          <p:nvPr/>
        </p:nvSpPr>
        <p:spPr>
          <a:xfrm>
            <a:off x="8091151" y="5086992"/>
            <a:ext cx="3295500" cy="8322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00000"/>
              </a:lnSpc>
              <a:spcBef>
                <a:spcPts val="0"/>
              </a:spcBef>
              <a:spcAft>
                <a:spcPts val="0"/>
              </a:spcAft>
              <a:buClr>
                <a:srgbClr val="FFFFFF"/>
              </a:buClr>
              <a:buSzPts val="1500"/>
              <a:buFont typeface="Source Sans Pro"/>
              <a:buChar char="●"/>
            </a:pPr>
            <a:r>
              <a:rPr lang="it-IT" sz="1500" b="0" i="0" u="none" strike="noStrike" cap="none">
                <a:solidFill>
                  <a:srgbClr val="FFFFFF"/>
                </a:solidFill>
                <a:latin typeface="Source Sans Pro"/>
                <a:ea typeface="Source Sans Pro"/>
                <a:cs typeface="Source Sans Pro"/>
                <a:sym typeface="Source Sans Pro"/>
              </a:rPr>
              <a:t>Informazioni </a:t>
            </a:r>
            <a:r>
              <a:rPr lang="it-IT" sz="1500" b="1" i="0" u="none" strike="noStrike" cap="none">
                <a:solidFill>
                  <a:srgbClr val="FFFFFF"/>
                </a:solidFill>
                <a:latin typeface="Source Sans Pro"/>
                <a:ea typeface="Source Sans Pro"/>
                <a:cs typeface="Source Sans Pro"/>
                <a:sym typeface="Source Sans Pro"/>
              </a:rPr>
              <a:t>sempre aggiornate e coerenti</a:t>
            </a:r>
            <a:r>
              <a:rPr lang="it-IT" sz="1500" b="0" i="0" u="none" strike="noStrike" cap="none">
                <a:solidFill>
                  <a:srgbClr val="FFFFFF"/>
                </a:solidFill>
                <a:latin typeface="Source Sans Pro"/>
                <a:ea typeface="Source Sans Pro"/>
                <a:cs typeface="Source Sans Pro"/>
                <a:sym typeface="Source Sans Pro"/>
              </a:rPr>
              <a:t> con le altre piattaforme</a:t>
            </a:r>
            <a:endParaRPr sz="1500" b="0" i="0" u="none" strike="noStrike" cap="none">
              <a:solidFill>
                <a:srgbClr val="FFFFFF"/>
              </a:solidFill>
              <a:latin typeface="Source Sans Pro"/>
              <a:ea typeface="Source Sans Pro"/>
              <a:cs typeface="Source Sans Pro"/>
              <a:sym typeface="Source Sans Pro"/>
            </a:endParaRPr>
          </a:p>
        </p:txBody>
      </p:sp>
      <p:sp>
        <p:nvSpPr>
          <p:cNvPr id="893" name="Google Shape;893;g27df38aa01c_1_3011"/>
          <p:cNvSpPr txBox="1"/>
          <p:nvPr/>
        </p:nvSpPr>
        <p:spPr>
          <a:xfrm>
            <a:off x="8288943" y="4697800"/>
            <a:ext cx="3097800" cy="46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it-IT" sz="2000" b="1" dirty="0">
                <a:solidFill>
                  <a:schemeClr val="lt1"/>
                </a:solidFill>
                <a:latin typeface="Source Sans Pro"/>
                <a:ea typeface="Source Sans Pro"/>
                <a:cs typeface="Source Sans Pro"/>
                <a:sym typeface="Source Sans Pro"/>
              </a:rPr>
              <a:t>Per i portali</a:t>
            </a:r>
            <a:endParaRPr sz="2000" b="1" i="0" u="none" strike="noStrike" cap="none" dirty="0">
              <a:solidFill>
                <a:schemeClr val="lt1"/>
              </a:solidFill>
              <a:latin typeface="Source Sans Pro"/>
              <a:ea typeface="Source Sans Pro"/>
              <a:cs typeface="Source Sans Pro"/>
              <a:sym typeface="Source Sans Pro"/>
            </a:endParaRPr>
          </a:p>
        </p:txBody>
      </p:sp>
      <p:sp>
        <p:nvSpPr>
          <p:cNvPr id="895" name="Google Shape;895;g27df38aa01c_1_3011"/>
          <p:cNvSpPr txBox="1">
            <a:spLocks noGrp="1"/>
          </p:cNvSpPr>
          <p:nvPr>
            <p:ph type="body" idx="2"/>
          </p:nvPr>
        </p:nvSpPr>
        <p:spPr>
          <a:xfrm rot="-5400000">
            <a:off x="-319349" y="2926757"/>
            <a:ext cx="2109300" cy="32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it-IT">
                <a:solidFill>
                  <a:schemeClr val="accent3"/>
                </a:solidFill>
              </a:rPr>
              <a:t>OpenRosetta</a:t>
            </a:r>
            <a:endParaRPr>
              <a:solidFill>
                <a:schemeClr val="accent3"/>
              </a:solidFill>
            </a:endParaRPr>
          </a:p>
          <a:p>
            <a:pPr marL="0" lvl="0" indent="0" algn="l" rtl="0">
              <a:lnSpc>
                <a:spcPct val="90000"/>
              </a:lnSpc>
              <a:spcBef>
                <a:spcPts val="1000"/>
              </a:spcBef>
              <a:spcAft>
                <a:spcPts val="0"/>
              </a:spcAft>
              <a:buSzPts val="1800"/>
              <a:buNone/>
            </a:pPr>
            <a:endParaRPr>
              <a:solidFill>
                <a:schemeClr val="accent3"/>
              </a:solidFill>
            </a:endParaRPr>
          </a:p>
        </p:txBody>
      </p:sp>
      <p:pic>
        <p:nvPicPr>
          <p:cNvPr id="2" name="Immagine 1">
            <a:extLst>
              <a:ext uri="{FF2B5EF4-FFF2-40B4-BE49-F238E27FC236}">
                <a16:creationId xmlns:a16="http://schemas.microsoft.com/office/drawing/2014/main" id="{F9184196-1814-0F42-5176-1A530EFF6223}"/>
              </a:ext>
            </a:extLst>
          </p:cNvPr>
          <p:cNvPicPr>
            <a:picLocks noChangeAspect="1"/>
          </p:cNvPicPr>
          <p:nvPr/>
        </p:nvPicPr>
        <p:blipFill>
          <a:blip r:embed="rId3"/>
          <a:stretch>
            <a:fillRect/>
          </a:stretch>
        </p:blipFill>
        <p:spPr>
          <a:xfrm>
            <a:off x="9971313" y="342769"/>
            <a:ext cx="1690471" cy="429279"/>
          </a:xfrm>
          <a:prstGeom prst="rect">
            <a:avLst/>
          </a:prstGeom>
        </p:spPr>
      </p:pic>
      <p:sp>
        <p:nvSpPr>
          <p:cNvPr id="894" name="Google Shape;894;g27df38aa01c_1_3011"/>
          <p:cNvSpPr txBox="1"/>
          <p:nvPr/>
        </p:nvSpPr>
        <p:spPr>
          <a:xfrm>
            <a:off x="1403094" y="384711"/>
            <a:ext cx="8178900" cy="939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4200"/>
              <a:buFont typeface="Arial"/>
              <a:buNone/>
            </a:pPr>
            <a:r>
              <a:rPr lang="it-IT" sz="4200" b="1" i="0" u="none" strike="noStrike" cap="none" dirty="0">
                <a:solidFill>
                  <a:srgbClr val="000000"/>
                </a:solidFill>
                <a:latin typeface="Source Sans Pro"/>
                <a:ea typeface="Source Sans Pro"/>
                <a:cs typeface="Source Sans Pro"/>
                <a:sym typeface="Source Sans Pro"/>
              </a:rPr>
              <a:t>Benefici di OpenRosetta.ai</a:t>
            </a:r>
            <a:endParaRPr sz="4200" b="1" i="0" u="none" strike="noStrike" cap="none" dirty="0">
              <a:solidFill>
                <a:srgbClr val="000000"/>
              </a:solidFill>
              <a:latin typeface="Source Sans Pro"/>
              <a:ea typeface="Source Sans Pro"/>
              <a:cs typeface="Source Sans Pro"/>
              <a:sym typeface="Source Sans Pro"/>
            </a:endParaRPr>
          </a:p>
        </p:txBody>
      </p:sp>
      <p:pic>
        <p:nvPicPr>
          <p:cNvPr id="4" name="Google Shape;896;g27df38aa01c_1_3011">
            <a:extLst>
              <a:ext uri="{FF2B5EF4-FFF2-40B4-BE49-F238E27FC236}">
                <a16:creationId xmlns:a16="http://schemas.microsoft.com/office/drawing/2014/main" id="{629E5D0E-0CC5-C8E4-511E-9CCFCF1A463E}"/>
              </a:ext>
            </a:extLst>
          </p:cNvPr>
          <p:cNvPicPr preferRelativeResize="0">
            <a:picLocks noChangeAspect="1"/>
          </p:cNvPicPr>
          <p:nvPr/>
        </p:nvPicPr>
        <p:blipFill rotWithShape="1">
          <a:blip r:embed="rId4">
            <a:alphaModFix/>
          </a:blip>
          <a:srcRect l="12493" t="34605" r="67477" b="35892"/>
          <a:stretch/>
        </p:blipFill>
        <p:spPr>
          <a:xfrm>
            <a:off x="3915748" y="1451806"/>
            <a:ext cx="1120125" cy="1164901"/>
          </a:xfrm>
          <a:prstGeom prst="rect">
            <a:avLst/>
          </a:prstGeom>
          <a:noFill/>
          <a:ln>
            <a:noFill/>
          </a:ln>
        </p:spPr>
      </p:pic>
      <p:sp>
        <p:nvSpPr>
          <p:cNvPr id="5" name="Rettangolo con angoli arrotondati 4">
            <a:extLst>
              <a:ext uri="{FF2B5EF4-FFF2-40B4-BE49-F238E27FC236}">
                <a16:creationId xmlns:a16="http://schemas.microsoft.com/office/drawing/2014/main" id="{3D8166E7-673D-FFAF-02F8-91192757865B}"/>
              </a:ext>
            </a:extLst>
          </p:cNvPr>
          <p:cNvSpPr/>
          <p:nvPr/>
        </p:nvSpPr>
        <p:spPr>
          <a:xfrm>
            <a:off x="5577601" y="3989293"/>
            <a:ext cx="1442335" cy="33183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Modulo Testi / Post</a:t>
            </a:r>
          </a:p>
        </p:txBody>
      </p:sp>
      <p:sp>
        <p:nvSpPr>
          <p:cNvPr id="6" name="Rettangolo con angoli arrotondati 5">
            <a:extLst>
              <a:ext uri="{FF2B5EF4-FFF2-40B4-BE49-F238E27FC236}">
                <a16:creationId xmlns:a16="http://schemas.microsoft.com/office/drawing/2014/main" id="{4CBC3A3C-839D-1C00-7037-F5E26045AA6C}"/>
              </a:ext>
            </a:extLst>
          </p:cNvPr>
          <p:cNvSpPr/>
          <p:nvPr/>
        </p:nvSpPr>
        <p:spPr>
          <a:xfrm>
            <a:off x="5599189" y="4944468"/>
            <a:ext cx="1442335" cy="33183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Modulo Recensioni</a:t>
            </a:r>
          </a:p>
        </p:txBody>
      </p:sp>
      <p:sp>
        <p:nvSpPr>
          <p:cNvPr id="7" name="Rettangolo con angoli arrotondati 6">
            <a:extLst>
              <a:ext uri="{FF2B5EF4-FFF2-40B4-BE49-F238E27FC236}">
                <a16:creationId xmlns:a16="http://schemas.microsoft.com/office/drawing/2014/main" id="{E2CB2872-1F8C-D0B1-3062-9A9B26EC7DEE}"/>
              </a:ext>
            </a:extLst>
          </p:cNvPr>
          <p:cNvSpPr/>
          <p:nvPr/>
        </p:nvSpPr>
        <p:spPr>
          <a:xfrm>
            <a:off x="1666646" y="4931500"/>
            <a:ext cx="1690501" cy="33183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Modulo Preventivo</a:t>
            </a:r>
          </a:p>
        </p:txBody>
      </p:sp>
      <p:sp>
        <p:nvSpPr>
          <p:cNvPr id="8" name="Rettangolo con angoli arrotondati 7">
            <a:extLst>
              <a:ext uri="{FF2B5EF4-FFF2-40B4-BE49-F238E27FC236}">
                <a16:creationId xmlns:a16="http://schemas.microsoft.com/office/drawing/2014/main" id="{E702358A-E407-B087-7293-E30FD59C5F7F}"/>
              </a:ext>
            </a:extLst>
          </p:cNvPr>
          <p:cNvSpPr/>
          <p:nvPr/>
        </p:nvSpPr>
        <p:spPr>
          <a:xfrm>
            <a:off x="1666646" y="3989293"/>
            <a:ext cx="1690501" cy="33183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Contenuti Multimediali</a:t>
            </a:r>
          </a:p>
        </p:txBody>
      </p:sp>
      <p:sp>
        <p:nvSpPr>
          <p:cNvPr id="10" name="Rettangolo con angoli arrotondati 9">
            <a:extLst>
              <a:ext uri="{FF2B5EF4-FFF2-40B4-BE49-F238E27FC236}">
                <a16:creationId xmlns:a16="http://schemas.microsoft.com/office/drawing/2014/main" id="{615A5F33-1087-F998-D07C-A0D2D496E04C}"/>
              </a:ext>
            </a:extLst>
          </p:cNvPr>
          <p:cNvSpPr/>
          <p:nvPr/>
        </p:nvSpPr>
        <p:spPr>
          <a:xfrm>
            <a:off x="3856773" y="4042227"/>
            <a:ext cx="1238075" cy="889273"/>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AI GEN</a:t>
            </a:r>
          </a:p>
        </p:txBody>
      </p:sp>
      <p:cxnSp>
        <p:nvCxnSpPr>
          <p:cNvPr id="12" name="Connettore 2 11">
            <a:extLst>
              <a:ext uri="{FF2B5EF4-FFF2-40B4-BE49-F238E27FC236}">
                <a16:creationId xmlns:a16="http://schemas.microsoft.com/office/drawing/2014/main" id="{1C757C07-8CFD-0D66-B766-225A0C3E762B}"/>
              </a:ext>
            </a:extLst>
          </p:cNvPr>
          <p:cNvCxnSpPr>
            <a:stCxn id="4" idx="2"/>
            <a:endCxn id="10" idx="0"/>
          </p:cNvCxnSpPr>
          <p:nvPr/>
        </p:nvCxnSpPr>
        <p:spPr>
          <a:xfrm>
            <a:off x="4475811" y="2616707"/>
            <a:ext cx="0" cy="1425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6B70138D-3DE7-3CBD-AE48-55518B47248D}"/>
              </a:ext>
            </a:extLst>
          </p:cNvPr>
          <p:cNvCxnSpPr>
            <a:stCxn id="10" idx="3"/>
            <a:endCxn id="5" idx="1"/>
          </p:cNvCxnSpPr>
          <p:nvPr/>
        </p:nvCxnSpPr>
        <p:spPr>
          <a:xfrm flipV="1">
            <a:off x="5094848" y="4155213"/>
            <a:ext cx="482753" cy="331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FF6A2FDB-7990-3CD4-49D0-0D66767F1E29}"/>
              </a:ext>
            </a:extLst>
          </p:cNvPr>
          <p:cNvCxnSpPr>
            <a:stCxn id="10" idx="3"/>
            <a:endCxn id="6" idx="1"/>
          </p:cNvCxnSpPr>
          <p:nvPr/>
        </p:nvCxnSpPr>
        <p:spPr>
          <a:xfrm>
            <a:off x="5094848" y="4486864"/>
            <a:ext cx="504341" cy="62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07B66DAA-461B-6414-953A-940FD34E0472}"/>
              </a:ext>
            </a:extLst>
          </p:cNvPr>
          <p:cNvCxnSpPr>
            <a:cxnSpLocks/>
            <a:stCxn id="10" idx="1"/>
            <a:endCxn id="8" idx="3"/>
          </p:cNvCxnSpPr>
          <p:nvPr/>
        </p:nvCxnSpPr>
        <p:spPr>
          <a:xfrm flipH="1" flipV="1">
            <a:off x="3357147" y="4155213"/>
            <a:ext cx="499626" cy="331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ttangolo con angoli arrotondati 24">
            <a:extLst>
              <a:ext uri="{FF2B5EF4-FFF2-40B4-BE49-F238E27FC236}">
                <a16:creationId xmlns:a16="http://schemas.microsoft.com/office/drawing/2014/main" id="{DE327182-2A76-5FA3-90D1-BD3D0290F4E1}"/>
              </a:ext>
            </a:extLst>
          </p:cNvPr>
          <p:cNvSpPr/>
          <p:nvPr/>
        </p:nvSpPr>
        <p:spPr>
          <a:xfrm>
            <a:off x="3662060" y="3044174"/>
            <a:ext cx="1670402" cy="331839"/>
          </a:xfrm>
          <a:prstGeom prst="round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Informazioni strutturate</a:t>
            </a:r>
          </a:p>
        </p:txBody>
      </p:sp>
      <p:sp>
        <p:nvSpPr>
          <p:cNvPr id="30" name="Google Shape;891;g27df38aa01c_1_3011">
            <a:extLst>
              <a:ext uri="{FF2B5EF4-FFF2-40B4-BE49-F238E27FC236}">
                <a16:creationId xmlns:a16="http://schemas.microsoft.com/office/drawing/2014/main" id="{66FFE83B-6FD1-89D7-AD40-8D61F8735EED}"/>
              </a:ext>
            </a:extLst>
          </p:cNvPr>
          <p:cNvSpPr/>
          <p:nvPr/>
        </p:nvSpPr>
        <p:spPr>
          <a:xfrm>
            <a:off x="8091151" y="3830226"/>
            <a:ext cx="3295500" cy="905626"/>
          </a:xfrm>
          <a:prstGeom prst="roundRect">
            <a:avLst>
              <a:gd name="adj" fmla="val 16667"/>
            </a:avLst>
          </a:prstGeom>
          <a:solidFill>
            <a:schemeClr val="accent1">
              <a:lumMod val="75000"/>
            </a:schemeClr>
          </a:solidFill>
          <a:ln w="9525" cap="flat" cmpd="sng">
            <a:solidFill>
              <a:srgbClr val="0073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bg1"/>
                </a:solidFill>
                <a:latin typeface="Arial"/>
                <a:ea typeface="Arial"/>
                <a:cs typeface="Arial"/>
                <a:sym typeface="Arial"/>
              </a:rPr>
              <a:t>Modulo RECENSIONI</a:t>
            </a:r>
            <a:br>
              <a:rPr lang="it-IT" sz="1400" b="0" i="0" u="none" strike="noStrike" cap="none" dirty="0">
                <a:solidFill>
                  <a:srgbClr val="000000"/>
                </a:solidFill>
                <a:latin typeface="Arial"/>
                <a:ea typeface="Arial"/>
                <a:cs typeface="Arial"/>
                <a:sym typeface="Arial"/>
              </a:rPr>
            </a:br>
            <a:r>
              <a:rPr lang="it-IT" sz="1200" dirty="0">
                <a:solidFill>
                  <a:schemeClr val="bg1"/>
                </a:solidFill>
                <a:latin typeface="Source Sans Pro" panose="020B0503030403020204" pitchFamily="34" charset="0"/>
                <a:ea typeface="Source Sans Pro" panose="020B0503030403020204" pitchFamily="34" charset="0"/>
                <a:sym typeface="Arial"/>
              </a:rPr>
              <a:t>Elaborate con le informazione della tua struttura, generando solo risposte precise ed empatiche.</a:t>
            </a:r>
          </a:p>
        </p:txBody>
      </p:sp>
      <p:sp>
        <p:nvSpPr>
          <p:cNvPr id="31" name="Google Shape;891;g27df38aa01c_1_3011">
            <a:extLst>
              <a:ext uri="{FF2B5EF4-FFF2-40B4-BE49-F238E27FC236}">
                <a16:creationId xmlns:a16="http://schemas.microsoft.com/office/drawing/2014/main" id="{0FB07E4A-8601-AE0A-4CC1-0C621C488E43}"/>
              </a:ext>
            </a:extLst>
          </p:cNvPr>
          <p:cNvSpPr/>
          <p:nvPr/>
        </p:nvSpPr>
        <p:spPr>
          <a:xfrm>
            <a:off x="8091151" y="4858778"/>
            <a:ext cx="3295500" cy="905626"/>
          </a:xfrm>
          <a:prstGeom prst="roundRect">
            <a:avLst>
              <a:gd name="adj" fmla="val 16667"/>
            </a:avLst>
          </a:prstGeom>
          <a:solidFill>
            <a:schemeClr val="accent1">
              <a:lumMod val="75000"/>
            </a:schemeClr>
          </a:solidFill>
          <a:ln w="9525" cap="flat" cmpd="sng">
            <a:solidFill>
              <a:srgbClr val="0073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it-IT"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bg1"/>
                </a:solidFill>
                <a:latin typeface="Arial"/>
                <a:ea typeface="Arial"/>
                <a:cs typeface="Arial"/>
                <a:sym typeface="Arial"/>
              </a:rPr>
              <a:t>Modulo E-MAIL</a:t>
            </a:r>
            <a:br>
              <a:rPr lang="it-IT" sz="1400" b="0" i="0" u="none" strike="noStrike" cap="none" dirty="0">
                <a:solidFill>
                  <a:schemeClr val="bg1"/>
                </a:solidFill>
                <a:latin typeface="Arial"/>
                <a:ea typeface="Arial"/>
                <a:cs typeface="Arial"/>
                <a:sym typeface="Arial"/>
              </a:rPr>
            </a:br>
            <a:r>
              <a:rPr lang="it-IT" sz="1200" dirty="0">
                <a:solidFill>
                  <a:schemeClr val="bg1"/>
                </a:solidFill>
                <a:latin typeface="Source Sans Pro" panose="020B0503030403020204" pitchFamily="34" charset="0"/>
                <a:ea typeface="Source Sans Pro" panose="020B0503030403020204" pitchFamily="34" charset="0"/>
                <a:cs typeface="Arial"/>
                <a:sym typeface="Arial"/>
              </a:rPr>
              <a:t>Mail di risposta</a:t>
            </a:r>
            <a:r>
              <a:rPr lang="it-IT" sz="1200" dirty="0">
                <a:solidFill>
                  <a:schemeClr val="bg1"/>
                </a:solidFill>
                <a:latin typeface="Source Sans Pro" panose="020B0503030403020204" pitchFamily="34" charset="0"/>
                <a:ea typeface="Source Sans Pro" panose="020B0503030403020204" pitchFamily="34" charset="0"/>
                <a:sym typeface="Arial"/>
              </a:rPr>
              <a:t> basate sulle caratteristiche specifiche del tuo hotel, fornendo risposte precise e dettagliate.</a:t>
            </a:r>
            <a:br>
              <a:rPr lang="it-IT" sz="1400" b="0" i="0" u="none" strike="noStrike" cap="none" dirty="0">
                <a:solidFill>
                  <a:schemeClr val="bg1"/>
                </a:solidFill>
                <a:latin typeface="Arial"/>
                <a:ea typeface="Arial"/>
                <a:cs typeface="Arial"/>
                <a:sym typeface="Arial"/>
              </a:rPr>
            </a:br>
            <a:endParaRPr sz="1400" b="0" i="0" u="none" strike="noStrike" cap="none" dirty="0">
              <a:solidFill>
                <a:schemeClr val="bg1"/>
              </a:solidFill>
              <a:latin typeface="Arial"/>
              <a:ea typeface="Arial"/>
              <a:cs typeface="Arial"/>
              <a:sym typeface="Arial"/>
            </a:endParaRPr>
          </a:p>
        </p:txBody>
      </p:sp>
      <p:sp>
        <p:nvSpPr>
          <p:cNvPr id="32" name="Google Shape;891;g27df38aa01c_1_3011">
            <a:extLst>
              <a:ext uri="{FF2B5EF4-FFF2-40B4-BE49-F238E27FC236}">
                <a16:creationId xmlns:a16="http://schemas.microsoft.com/office/drawing/2014/main" id="{67CC9B54-B1FF-2CB1-4EE4-BD9C00F7173A}"/>
              </a:ext>
            </a:extLst>
          </p:cNvPr>
          <p:cNvSpPr/>
          <p:nvPr/>
        </p:nvSpPr>
        <p:spPr>
          <a:xfrm>
            <a:off x="8091151" y="5856322"/>
            <a:ext cx="3295500" cy="905626"/>
          </a:xfrm>
          <a:prstGeom prst="roundRect">
            <a:avLst>
              <a:gd name="adj" fmla="val 16667"/>
            </a:avLst>
          </a:prstGeom>
          <a:solidFill>
            <a:schemeClr val="accent1">
              <a:lumMod val="75000"/>
            </a:schemeClr>
          </a:solidFill>
          <a:ln w="9525" cap="flat" cmpd="sng">
            <a:solidFill>
              <a:srgbClr val="0073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it-IT" sz="1400" dirty="0">
              <a:solidFill>
                <a:schemeClr val="bg1"/>
              </a:solidFill>
              <a:latin typeface="Arial"/>
              <a:cs typeface="Arial"/>
            </a:endParaRPr>
          </a:p>
          <a:p>
            <a:pPr marL="0" marR="0" lvl="0" indent="0" algn="l" rtl="0">
              <a:lnSpc>
                <a:spcPct val="100000"/>
              </a:lnSpc>
              <a:spcBef>
                <a:spcPts val="0"/>
              </a:spcBef>
              <a:spcAft>
                <a:spcPts val="0"/>
              </a:spcAft>
              <a:buClr>
                <a:srgbClr val="000000"/>
              </a:buClr>
              <a:buSzPts val="1400"/>
              <a:buFont typeface="Arial"/>
              <a:buNone/>
            </a:pPr>
            <a:r>
              <a:rPr lang="it-IT" sz="1400" dirty="0">
                <a:solidFill>
                  <a:schemeClr val="bg1"/>
                </a:solidFill>
                <a:latin typeface="Arial"/>
                <a:cs typeface="Arial"/>
              </a:rPr>
              <a:t>CONTENUTI MULTIMEDIALI</a:t>
            </a:r>
            <a:br>
              <a:rPr lang="it-IT" sz="1400" dirty="0">
                <a:solidFill>
                  <a:schemeClr val="bg1"/>
                </a:solidFill>
                <a:latin typeface="Arial"/>
                <a:cs typeface="Arial"/>
              </a:rPr>
            </a:br>
            <a:r>
              <a:rPr lang="it-IT" sz="1200" dirty="0">
                <a:solidFill>
                  <a:schemeClr val="bg1"/>
                </a:solidFill>
                <a:latin typeface="Source Sans Pro" panose="020B0503030403020204" pitchFamily="34" charset="0"/>
                <a:ea typeface="Source Sans Pro" panose="020B0503030403020204" pitchFamily="34" charset="0"/>
              </a:rPr>
              <a:t>Gestire, Reperire, Distribuire le risorse della tua struttura per garantire al tuo ospite contenuti sempre aggiornati.</a:t>
            </a:r>
            <a:br>
              <a:rPr lang="it-IT" dirty="0"/>
            </a:br>
            <a:endParaRPr lang="it-IT" sz="1400" b="0" i="0" u="none" strike="noStrike" cap="none" dirty="0">
              <a:solidFill>
                <a:srgbClr val="000000"/>
              </a:solidFill>
              <a:latin typeface="Arial"/>
              <a:ea typeface="Arial"/>
              <a:cs typeface="Arial"/>
              <a:sym typeface="Arial"/>
            </a:endParaRPr>
          </a:p>
        </p:txBody>
      </p:sp>
      <p:cxnSp>
        <p:nvCxnSpPr>
          <p:cNvPr id="36" name="Connettore 2 35">
            <a:extLst>
              <a:ext uri="{FF2B5EF4-FFF2-40B4-BE49-F238E27FC236}">
                <a16:creationId xmlns:a16="http://schemas.microsoft.com/office/drawing/2014/main" id="{7EDFB52F-94E7-31B6-1D49-F053526C45D8}"/>
              </a:ext>
            </a:extLst>
          </p:cNvPr>
          <p:cNvCxnSpPr>
            <a:cxnSpLocks/>
          </p:cNvCxnSpPr>
          <p:nvPr/>
        </p:nvCxnSpPr>
        <p:spPr>
          <a:xfrm flipH="1">
            <a:off x="3357147" y="4486864"/>
            <a:ext cx="499626" cy="610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Immagine 42">
            <a:extLst>
              <a:ext uri="{FF2B5EF4-FFF2-40B4-BE49-F238E27FC236}">
                <a16:creationId xmlns:a16="http://schemas.microsoft.com/office/drawing/2014/main" id="{AAA52949-99D7-7CAC-942D-4F256DEA93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015" y="5306595"/>
            <a:ext cx="302878" cy="302878"/>
          </a:xfrm>
          <a:prstGeom prst="rect">
            <a:avLst/>
          </a:prstGeom>
        </p:spPr>
      </p:pic>
      <p:pic>
        <p:nvPicPr>
          <p:cNvPr id="44" name="Immagine 43">
            <a:extLst>
              <a:ext uri="{FF2B5EF4-FFF2-40B4-BE49-F238E27FC236}">
                <a16:creationId xmlns:a16="http://schemas.microsoft.com/office/drawing/2014/main" id="{FC2FE00D-6CA5-8C4D-C847-EE3F1C498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6852" y="5395955"/>
            <a:ext cx="126423" cy="126423"/>
          </a:xfrm>
          <a:prstGeom prst="rect">
            <a:avLst/>
          </a:prstGeom>
        </p:spPr>
      </p:pic>
      <p:pic>
        <p:nvPicPr>
          <p:cNvPr id="45" name="Immagine 44">
            <a:extLst>
              <a:ext uri="{FF2B5EF4-FFF2-40B4-BE49-F238E27FC236}">
                <a16:creationId xmlns:a16="http://schemas.microsoft.com/office/drawing/2014/main" id="{4C88815D-9A84-0D62-6208-8425E40538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6387" y="5349241"/>
            <a:ext cx="252846" cy="255340"/>
          </a:xfrm>
          <a:prstGeom prst="rect">
            <a:avLst/>
          </a:prstGeom>
        </p:spPr>
      </p:pic>
      <p:pic>
        <p:nvPicPr>
          <p:cNvPr id="46" name="Immagine 45">
            <a:extLst>
              <a:ext uri="{FF2B5EF4-FFF2-40B4-BE49-F238E27FC236}">
                <a16:creationId xmlns:a16="http://schemas.microsoft.com/office/drawing/2014/main" id="{AF37668F-6024-5F15-ACFA-B6242ADA44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823" y="5321508"/>
            <a:ext cx="302878" cy="302878"/>
          </a:xfrm>
          <a:prstGeom prst="rect">
            <a:avLst/>
          </a:prstGeom>
        </p:spPr>
      </p:pic>
      <p:pic>
        <p:nvPicPr>
          <p:cNvPr id="47" name="Immagine 46">
            <a:extLst>
              <a:ext uri="{FF2B5EF4-FFF2-40B4-BE49-F238E27FC236}">
                <a16:creationId xmlns:a16="http://schemas.microsoft.com/office/drawing/2014/main" id="{085933C3-DB23-553A-1917-F3B19B6D93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60" y="5410868"/>
            <a:ext cx="126423" cy="126423"/>
          </a:xfrm>
          <a:prstGeom prst="rect">
            <a:avLst/>
          </a:prstGeom>
        </p:spPr>
      </p:pic>
      <p:pic>
        <p:nvPicPr>
          <p:cNvPr id="49" name="Immagine 48">
            <a:extLst>
              <a:ext uri="{FF2B5EF4-FFF2-40B4-BE49-F238E27FC236}">
                <a16:creationId xmlns:a16="http://schemas.microsoft.com/office/drawing/2014/main" id="{6BCBA010-4334-15E3-8B01-55801372C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823" y="4361709"/>
            <a:ext cx="302878" cy="302878"/>
          </a:xfrm>
          <a:prstGeom prst="rect">
            <a:avLst/>
          </a:prstGeom>
        </p:spPr>
      </p:pic>
      <p:pic>
        <p:nvPicPr>
          <p:cNvPr id="50" name="Immagine 49">
            <a:extLst>
              <a:ext uri="{FF2B5EF4-FFF2-40B4-BE49-F238E27FC236}">
                <a16:creationId xmlns:a16="http://schemas.microsoft.com/office/drawing/2014/main" id="{02D4CF50-F22E-C8A5-2C54-172C4D08F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60" y="4451069"/>
            <a:ext cx="126423" cy="126423"/>
          </a:xfrm>
          <a:prstGeom prst="rect">
            <a:avLst/>
          </a:prstGeom>
        </p:spPr>
      </p:pic>
      <p:sp>
        <p:nvSpPr>
          <p:cNvPr id="11" name="Rettangolo con angoli arrotondati 10">
            <a:extLst>
              <a:ext uri="{FF2B5EF4-FFF2-40B4-BE49-F238E27FC236}">
                <a16:creationId xmlns:a16="http://schemas.microsoft.com/office/drawing/2014/main" id="{EC448836-232A-730E-7C48-E680D407781B}"/>
              </a:ext>
            </a:extLst>
          </p:cNvPr>
          <p:cNvSpPr/>
          <p:nvPr/>
        </p:nvSpPr>
        <p:spPr>
          <a:xfrm>
            <a:off x="2570015" y="5856322"/>
            <a:ext cx="1690501" cy="33183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Modulo e-mail</a:t>
            </a:r>
          </a:p>
        </p:txBody>
      </p:sp>
      <p:pic>
        <p:nvPicPr>
          <p:cNvPr id="16" name="Immagine 15">
            <a:extLst>
              <a:ext uri="{FF2B5EF4-FFF2-40B4-BE49-F238E27FC236}">
                <a16:creationId xmlns:a16="http://schemas.microsoft.com/office/drawing/2014/main" id="{7B4BB87A-55B5-BA50-5058-07A9B7550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9084" y="6274063"/>
            <a:ext cx="252846" cy="255340"/>
          </a:xfrm>
          <a:prstGeom prst="rect">
            <a:avLst/>
          </a:prstGeom>
        </p:spPr>
      </p:pic>
      <p:cxnSp>
        <p:nvCxnSpPr>
          <p:cNvPr id="19" name="Connettore 2 18">
            <a:extLst>
              <a:ext uri="{FF2B5EF4-FFF2-40B4-BE49-F238E27FC236}">
                <a16:creationId xmlns:a16="http://schemas.microsoft.com/office/drawing/2014/main" id="{49A01BDC-4FE7-B962-9C32-8B0359B4D47F}"/>
              </a:ext>
            </a:extLst>
          </p:cNvPr>
          <p:cNvCxnSpPr>
            <a:stCxn id="10" idx="2"/>
            <a:endCxn id="11" idx="0"/>
          </p:cNvCxnSpPr>
          <p:nvPr/>
        </p:nvCxnSpPr>
        <p:spPr>
          <a:xfrm flipH="1">
            <a:off x="3415266" y="4931500"/>
            <a:ext cx="1060545" cy="924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magine 17">
            <a:extLst>
              <a:ext uri="{FF2B5EF4-FFF2-40B4-BE49-F238E27FC236}">
                <a16:creationId xmlns:a16="http://schemas.microsoft.com/office/drawing/2014/main" id="{E294F882-0A92-A2B8-B3C7-AE60F7C029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2003" y="6274063"/>
            <a:ext cx="340453" cy="255340"/>
          </a:xfrm>
          <a:prstGeom prst="rect">
            <a:avLst/>
          </a:prstGeom>
        </p:spPr>
      </p:pic>
      <p:sp>
        <p:nvSpPr>
          <p:cNvPr id="9" name="Rettangolo con angoli arrotondati 8">
            <a:extLst>
              <a:ext uri="{FF2B5EF4-FFF2-40B4-BE49-F238E27FC236}">
                <a16:creationId xmlns:a16="http://schemas.microsoft.com/office/drawing/2014/main" id="{5FA86FD6-01C0-3DF6-4769-160D0847DDBA}"/>
              </a:ext>
            </a:extLst>
          </p:cNvPr>
          <p:cNvSpPr/>
          <p:nvPr/>
        </p:nvSpPr>
        <p:spPr>
          <a:xfrm>
            <a:off x="4682274" y="5856322"/>
            <a:ext cx="1690501" cy="33183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tx1"/>
                </a:solidFill>
              </a:rPr>
              <a:t>Chatbot</a:t>
            </a:r>
          </a:p>
        </p:txBody>
      </p:sp>
      <p:pic>
        <p:nvPicPr>
          <p:cNvPr id="13" name="Immagine 12">
            <a:extLst>
              <a:ext uri="{FF2B5EF4-FFF2-40B4-BE49-F238E27FC236}">
                <a16:creationId xmlns:a16="http://schemas.microsoft.com/office/drawing/2014/main" id="{8A267F6B-763C-788E-2779-030BB661DA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9333" y="6318098"/>
            <a:ext cx="126423" cy="126423"/>
          </a:xfrm>
          <a:prstGeom prst="rect">
            <a:avLst/>
          </a:prstGeom>
        </p:spPr>
      </p:pic>
      <p:cxnSp>
        <p:nvCxnSpPr>
          <p:cNvPr id="14" name="Connettore 2 13">
            <a:extLst>
              <a:ext uri="{FF2B5EF4-FFF2-40B4-BE49-F238E27FC236}">
                <a16:creationId xmlns:a16="http://schemas.microsoft.com/office/drawing/2014/main" id="{D7EF6B91-BCDD-0657-DCF8-92327223FE67}"/>
              </a:ext>
            </a:extLst>
          </p:cNvPr>
          <p:cNvCxnSpPr>
            <a:cxnSpLocks/>
            <a:stCxn id="10" idx="2"/>
            <a:endCxn id="9" idx="0"/>
          </p:cNvCxnSpPr>
          <p:nvPr/>
        </p:nvCxnSpPr>
        <p:spPr>
          <a:xfrm>
            <a:off x="4475811" y="4931500"/>
            <a:ext cx="1051714" cy="924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Google Shape;891;g27df38aa01c_1_3011">
            <a:extLst>
              <a:ext uri="{FF2B5EF4-FFF2-40B4-BE49-F238E27FC236}">
                <a16:creationId xmlns:a16="http://schemas.microsoft.com/office/drawing/2014/main" id="{45D3A03F-39E3-B55F-CF01-0734921E2A67}"/>
              </a:ext>
            </a:extLst>
          </p:cNvPr>
          <p:cNvSpPr/>
          <p:nvPr/>
        </p:nvSpPr>
        <p:spPr>
          <a:xfrm>
            <a:off x="8091151" y="1606453"/>
            <a:ext cx="3295500" cy="994573"/>
          </a:xfrm>
          <a:prstGeom prst="roundRect">
            <a:avLst>
              <a:gd name="adj" fmla="val 16667"/>
            </a:avLst>
          </a:prstGeom>
          <a:solidFill>
            <a:schemeClr val="accent1">
              <a:lumMod val="75000"/>
            </a:schemeClr>
          </a:solidFill>
          <a:ln w="9525" cap="flat" cmpd="sng">
            <a:solidFill>
              <a:srgbClr val="0073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it-IT" sz="1400" dirty="0">
                <a:solidFill>
                  <a:schemeClr val="bg1"/>
                </a:solidFill>
                <a:latin typeface="Arial"/>
                <a:cs typeface="Arial"/>
              </a:rPr>
              <a:t>Modulo Chatbot</a:t>
            </a:r>
            <a:br>
              <a:rPr lang="it-IT" dirty="0">
                <a:solidFill>
                  <a:schemeClr val="bg1"/>
                </a:solidFill>
              </a:rPr>
            </a:br>
            <a:r>
              <a:rPr lang="it-IT" sz="1200" dirty="0" err="1">
                <a:solidFill>
                  <a:schemeClr val="bg1"/>
                </a:solidFill>
                <a:latin typeface="Source Sans Pro" panose="020B0503030403020204" pitchFamily="34" charset="0"/>
                <a:ea typeface="Source Sans Pro" panose="020B0503030403020204" pitchFamily="34" charset="0"/>
              </a:rPr>
              <a:t>Chatbot</a:t>
            </a:r>
            <a:r>
              <a:rPr lang="it-IT" sz="1200" dirty="0">
                <a:solidFill>
                  <a:schemeClr val="bg1"/>
                </a:solidFill>
                <a:latin typeface="Source Sans Pro" panose="020B0503030403020204" pitchFamily="34" charset="0"/>
                <a:ea typeface="Source Sans Pro" panose="020B0503030403020204" pitchFamily="34" charset="0"/>
              </a:rPr>
              <a:t> conversazionale addestrato con le informazioni presenti in OpenRosetta.ai e nel sito web</a:t>
            </a:r>
            <a:endParaRPr sz="1400" b="0" i="0" u="none" strike="noStrike" cap="none" dirty="0">
              <a:solidFill>
                <a:schemeClr val="bg1"/>
              </a:solidFill>
              <a:latin typeface="Source Sans Pro" panose="020B0503030403020204" pitchFamily="34" charset="0"/>
              <a:ea typeface="Source Sans Pro" panose="020B0503030403020204" pitchFamily="34" charset="0"/>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D65A5A-C4DB-B1F6-B774-29EEEC770CE7}"/>
              </a:ext>
            </a:extLst>
          </p:cNvPr>
          <p:cNvSpPr>
            <a:spLocks noGrp="1"/>
          </p:cNvSpPr>
          <p:nvPr>
            <p:ph type="title"/>
          </p:nvPr>
        </p:nvSpPr>
        <p:spPr/>
        <p:txBody>
          <a:bodyPr/>
          <a:lstStyle/>
          <a:p>
            <a:endParaRPr lang="it-IT"/>
          </a:p>
        </p:txBody>
      </p:sp>
      <p:pic>
        <p:nvPicPr>
          <p:cNvPr id="6" name="Menucompleto">
            <a:hlinkClick r:id="" action="ppaction://media"/>
            <a:extLst>
              <a:ext uri="{FF2B5EF4-FFF2-40B4-BE49-F238E27FC236}">
                <a16:creationId xmlns:a16="http://schemas.microsoft.com/office/drawing/2014/main" id="{2AA58E89-B5A9-5CA8-98F3-B087638B9C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0923"/>
            <a:ext cx="12177057" cy="5523723"/>
          </a:xfrm>
          <a:prstGeom prst="rect">
            <a:avLst/>
          </a:prstGeom>
        </p:spPr>
      </p:pic>
      <p:pic>
        <p:nvPicPr>
          <p:cNvPr id="3" name="Immagine 2">
            <a:extLst>
              <a:ext uri="{FF2B5EF4-FFF2-40B4-BE49-F238E27FC236}">
                <a16:creationId xmlns:a16="http://schemas.microsoft.com/office/drawing/2014/main" id="{E2EC8EAD-A9A6-1750-B262-9CF31AC678A8}"/>
              </a:ext>
            </a:extLst>
          </p:cNvPr>
          <p:cNvPicPr>
            <a:picLocks noChangeAspect="1"/>
          </p:cNvPicPr>
          <p:nvPr/>
        </p:nvPicPr>
        <p:blipFill>
          <a:blip r:embed="rId5"/>
          <a:stretch>
            <a:fillRect/>
          </a:stretch>
        </p:blipFill>
        <p:spPr>
          <a:xfrm>
            <a:off x="0" y="20097"/>
            <a:ext cx="12192000" cy="437103"/>
          </a:xfrm>
          <a:prstGeom prst="rect">
            <a:avLst/>
          </a:prstGeom>
        </p:spPr>
      </p:pic>
    </p:spTree>
    <p:extLst>
      <p:ext uri="{BB962C8B-B14F-4D97-AF65-F5344CB8AC3E}">
        <p14:creationId xmlns:p14="http://schemas.microsoft.com/office/powerpoint/2010/main" val="21538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10" name="Immagine 9">
            <a:extLst>
              <a:ext uri="{FF2B5EF4-FFF2-40B4-BE49-F238E27FC236}">
                <a16:creationId xmlns:a16="http://schemas.microsoft.com/office/drawing/2014/main" id="{B84097DD-FE18-FEEA-CADC-5EDBF3C2CB05}"/>
              </a:ext>
            </a:extLst>
          </p:cNvPr>
          <p:cNvPicPr>
            <a:picLocks noChangeAspect="1"/>
          </p:cNvPicPr>
          <p:nvPr/>
        </p:nvPicPr>
        <p:blipFill>
          <a:blip r:embed="rId3"/>
          <a:stretch>
            <a:fillRect/>
          </a:stretch>
        </p:blipFill>
        <p:spPr>
          <a:xfrm>
            <a:off x="9330" y="-1210860"/>
            <a:ext cx="12182670" cy="8121779"/>
          </a:xfrm>
          <a:prstGeom prst="rect">
            <a:avLst/>
          </a:prstGeom>
        </p:spPr>
      </p:pic>
      <p:sp>
        <p:nvSpPr>
          <p:cNvPr id="921" name="Google Shape;921;g1cd189eaac3_0_18"/>
          <p:cNvSpPr txBox="1">
            <a:spLocks noGrp="1"/>
          </p:cNvSpPr>
          <p:nvPr>
            <p:ph type="sldNum" idx="12"/>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9</a:t>
            </a:fld>
            <a:endParaRPr/>
          </a:p>
        </p:txBody>
      </p:sp>
      <p:sp>
        <p:nvSpPr>
          <p:cNvPr id="922" name="Google Shape;922;g1cd189eaac3_0_18"/>
          <p:cNvSpPr txBox="1">
            <a:spLocks noGrp="1"/>
          </p:cNvSpPr>
          <p:nvPr>
            <p:ph type="body" idx="2"/>
          </p:nvPr>
        </p:nvSpPr>
        <p:spPr>
          <a:xfrm rot="-5400000">
            <a:off x="-319349" y="2926757"/>
            <a:ext cx="2109300" cy="324300"/>
          </a:xfrm>
          <a:prstGeom prst="rect">
            <a:avLst/>
          </a:prstGeom>
          <a:noFill/>
          <a:ln>
            <a:noFill/>
          </a:ln>
        </p:spPr>
        <p:txBody>
          <a:bodyPr spcFirstLastPara="1" vert="horz" wrap="square" lIns="91425" tIns="45700" rIns="91425" bIns="45700" rtlCol="0" anchor="t" anchorCtr="0">
            <a:noAutofit/>
          </a:bodyPr>
          <a:lstStyle/>
          <a:p>
            <a:pPr marL="0" indent="0">
              <a:buClr>
                <a:schemeClr val="dk1"/>
              </a:buClr>
            </a:pPr>
            <a:r>
              <a:rPr lang="it-IT" dirty="0">
                <a:solidFill>
                  <a:schemeClr val="accent3"/>
                </a:solidFill>
              </a:rPr>
              <a:t>Open Rosetta</a:t>
            </a:r>
            <a:endParaRPr dirty="0">
              <a:solidFill>
                <a:schemeClr val="accent3"/>
              </a:solidFill>
            </a:endParaRPr>
          </a:p>
          <a:p>
            <a:pPr marL="0" indent="0"/>
            <a:endParaRPr dirty="0"/>
          </a:p>
        </p:txBody>
      </p:sp>
      <p:sp>
        <p:nvSpPr>
          <p:cNvPr id="923" name="Google Shape;923;g1cd189eaac3_0_18"/>
          <p:cNvSpPr txBox="1">
            <a:spLocks noGrp="1"/>
          </p:cNvSpPr>
          <p:nvPr>
            <p:ph type="sldNum" idx="3"/>
          </p:nvPr>
        </p:nvSpPr>
        <p:spPr>
          <a:xfrm>
            <a:off x="-2118979" y="6356349"/>
            <a:ext cx="27432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it-IT"/>
              <a:pPr/>
              <a:t>9</a:t>
            </a:fld>
            <a:endParaRPr/>
          </a:p>
        </p:txBody>
      </p:sp>
      <p:sp>
        <p:nvSpPr>
          <p:cNvPr id="9" name="Google Shape;360;g21dc937b1db_0_276">
            <a:extLst>
              <a:ext uri="{FF2B5EF4-FFF2-40B4-BE49-F238E27FC236}">
                <a16:creationId xmlns:a16="http://schemas.microsoft.com/office/drawing/2014/main" id="{C38C6739-60DE-4DBF-8205-BA49D19898F2}"/>
              </a:ext>
            </a:extLst>
          </p:cNvPr>
          <p:cNvSpPr txBox="1">
            <a:spLocks noGrp="1"/>
          </p:cNvSpPr>
          <p:nvPr>
            <p:ph type="title"/>
          </p:nvPr>
        </p:nvSpPr>
        <p:spPr>
          <a:xfrm>
            <a:off x="3477683" y="1874238"/>
            <a:ext cx="5236634" cy="2791068"/>
          </a:xfrm>
          <a:prstGeom prst="rect">
            <a:avLst/>
          </a:prstGeom>
          <a:noFill/>
          <a:ln>
            <a:noFill/>
          </a:ln>
        </p:spPr>
        <p:txBody>
          <a:bodyPr spcFirstLastPara="1" vert="horz" wrap="square" lIns="91425" tIns="45700" rIns="91425" bIns="45700" rtlCol="0" anchor="ctr" anchorCtr="0">
            <a:noAutofit/>
          </a:bodyPr>
          <a:lstStyle/>
          <a:p>
            <a:pPr algn="ctr">
              <a:lnSpc>
                <a:spcPct val="100000"/>
              </a:lnSpc>
              <a:buClr>
                <a:srgbClr val="0073C2"/>
              </a:buClr>
              <a:buSzPts val="5400"/>
            </a:pPr>
            <a:r>
              <a:rPr lang="it-IT" sz="5000" dirty="0"/>
              <a:t>Scenario:</a:t>
            </a:r>
            <a:endParaRPr sz="5000" dirty="0"/>
          </a:p>
          <a:p>
            <a:pPr>
              <a:lnSpc>
                <a:spcPct val="100000"/>
              </a:lnSpc>
              <a:buSzPts val="1100"/>
            </a:pPr>
            <a:r>
              <a:rPr lang="it-IT" sz="2900" dirty="0">
                <a:solidFill>
                  <a:srgbClr val="0073C2"/>
                </a:solidFill>
              </a:rPr>
              <a:t>Mi serve una foto con una bici per il post sui social</a:t>
            </a:r>
            <a:endParaRPr sz="5000" dirty="0">
              <a:solidFill>
                <a:srgbClr val="0073C2"/>
              </a:solidFill>
            </a:endParaRPr>
          </a:p>
        </p:txBody>
      </p:sp>
    </p:spTree>
    <p:extLst>
      <p:ext uri="{BB962C8B-B14F-4D97-AF65-F5344CB8AC3E}">
        <p14:creationId xmlns:p14="http://schemas.microsoft.com/office/powerpoint/2010/main" val="66207462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1178</TotalTime>
  <Words>1134</Words>
  <Application>Microsoft Office PowerPoint</Application>
  <PresentationFormat>Widescreen</PresentationFormat>
  <Paragraphs>155</Paragraphs>
  <Slides>35</Slides>
  <Notes>29</Notes>
  <HiddenSlides>0</HiddenSlides>
  <MMClips>9</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35</vt:i4>
      </vt:variant>
    </vt:vector>
  </HeadingPairs>
  <TitlesOfParts>
    <vt:vector size="47" baseType="lpstr">
      <vt:lpstr>Arial</vt:lpstr>
      <vt:lpstr>Calibri</vt:lpstr>
      <vt:lpstr>Calibri Light</vt:lpstr>
      <vt:lpstr>Oswald</vt:lpstr>
      <vt:lpstr>Oswald Light</vt:lpstr>
      <vt:lpstr>Oswald Medium</vt:lpstr>
      <vt:lpstr>Source Sans Pro</vt:lpstr>
      <vt:lpstr>Source Sans Pro ExtraLight</vt:lpstr>
      <vt:lpstr>Source Sans Pro Light</vt:lpstr>
      <vt:lpstr>var( --e-global-typography-primary-font-family )</vt:lpstr>
      <vt:lpstr>var( --e-global-typography-text-font-family )</vt:lpstr>
      <vt:lpstr>Tema di Office</vt:lpstr>
      <vt:lpstr>Presentazione standard di PowerPoint</vt:lpstr>
      <vt:lpstr>Presentazione standard di PowerPoint</vt:lpstr>
      <vt:lpstr>OPEN ROSETTA.AI</vt:lpstr>
      <vt:lpstr>Presentazione standard di PowerPoint</vt:lpstr>
      <vt:lpstr>Presentazione standard di PowerPoint</vt:lpstr>
      <vt:lpstr>Presentazione standard di PowerPoint</vt:lpstr>
      <vt:lpstr>Presentazione standard di PowerPoint</vt:lpstr>
      <vt:lpstr>Presentazione standard di PowerPoint</vt:lpstr>
      <vt:lpstr>Scenario: Mi serve una foto con una bici per il post sui social</vt:lpstr>
      <vt:lpstr>Operatività attuale</vt:lpstr>
      <vt:lpstr>Presentazione standard di PowerPoint</vt:lpstr>
      <vt:lpstr>Scenario: Scrivere un post per promuovere l’hotel in occasione della raccolta dei tulipani.</vt:lpstr>
      <vt:lpstr>Presentazione standard di PowerPoint</vt:lpstr>
      <vt:lpstr>Presentazione standard di PowerPoint</vt:lpstr>
      <vt:lpstr>Presentazione standard di PowerPoint</vt:lpstr>
      <vt:lpstr>Presentazione standard di PowerPoint</vt:lpstr>
      <vt:lpstr>I testi sono efficaci ?</vt:lpstr>
      <vt:lpstr>DOMANDA E le risposte alle recensioni?</vt:lpstr>
      <vt:lpstr>Presentazione standard di PowerPoint</vt:lpstr>
      <vt:lpstr>Presentazione standard di PowerPoint</vt:lpstr>
      <vt:lpstr>Presentazione standard di PowerPoint</vt:lpstr>
      <vt:lpstr>Presentazione standard di PowerPoint</vt:lpstr>
      <vt:lpstr>Le risposte sono  efficaci?</vt:lpstr>
      <vt:lpstr>DOMANDA OpenRosetta.ai può fare da chatbot?</vt:lpstr>
      <vt:lpstr>Presentazione standard di PowerPoint</vt:lpstr>
      <vt:lpstr>Presentazione standard di PowerPoint</vt:lpstr>
      <vt:lpstr>Presentazione standard di PowerPoint</vt:lpstr>
      <vt:lpstr>DOMANDA E può aiutare a gestire le e-mail che ogni giorno riceviamo?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Mauro</dc:creator>
  <cp:lastModifiedBy>Luca Bulgarelli</cp:lastModifiedBy>
  <cp:revision>353</cp:revision>
  <dcterms:created xsi:type="dcterms:W3CDTF">2017-08-23T10:07:00Z</dcterms:created>
  <dcterms:modified xsi:type="dcterms:W3CDTF">2024-10-06T16:13:07Z</dcterms:modified>
</cp:coreProperties>
</file>