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12192000"/>
  <p:notesSz cx="6858000" cy="9144000"/>
  <p:embeddedFontLst>
    <p:embeddedFont>
      <p:font typeface="Oswald Medium"/>
      <p:regular r:id="rId41"/>
      <p:bold r:id="rId42"/>
    </p:embeddedFont>
    <p:embeddedFont>
      <p:font typeface="Oswald Light"/>
      <p:regular r:id="rId43"/>
      <p:bold r:id="rId44"/>
    </p:embeddedFont>
    <p:embeddedFont>
      <p:font typeface="Oswald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7" roundtripDataSignature="AMtx7mgQJL5PEoMDU168GKZluO+LWox0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OswaldMedium-bold.fntdata"/><Relationship Id="rId41" Type="http://schemas.openxmlformats.org/officeDocument/2006/relationships/font" Target="fonts/OswaldMedium-regular.fntdata"/><Relationship Id="rId22" Type="http://schemas.openxmlformats.org/officeDocument/2006/relationships/slide" Target="slides/slide17.xml"/><Relationship Id="rId44" Type="http://schemas.openxmlformats.org/officeDocument/2006/relationships/font" Target="fonts/OswaldLight-bold.fntdata"/><Relationship Id="rId21" Type="http://schemas.openxmlformats.org/officeDocument/2006/relationships/slide" Target="slides/slide16.xml"/><Relationship Id="rId43" Type="http://schemas.openxmlformats.org/officeDocument/2006/relationships/font" Target="fonts/OswaldLight-regular.fntdata"/><Relationship Id="rId24" Type="http://schemas.openxmlformats.org/officeDocument/2006/relationships/slide" Target="slides/slide19.xml"/><Relationship Id="rId46" Type="http://schemas.openxmlformats.org/officeDocument/2006/relationships/font" Target="fonts/Oswald-bold.fntdata"/><Relationship Id="rId23" Type="http://schemas.openxmlformats.org/officeDocument/2006/relationships/slide" Target="slides/slide18.xml"/><Relationship Id="rId45" Type="http://schemas.openxmlformats.org/officeDocument/2006/relationships/font" Target="fonts/Oswal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10:notes"/>
          <p:cNvSpPr txBox="1"/>
          <p:nvPr>
            <p:ph idx="1" type="body"/>
          </p:nvPr>
        </p:nvSpPr>
        <p:spPr>
          <a:xfrm>
            <a:off x="688499" y="4821505"/>
            <a:ext cx="5507990" cy="394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0:notes"/>
          <p:cNvSpPr txBox="1"/>
          <p:nvPr>
            <p:ph idx="12" type="sldNum"/>
          </p:nvPr>
        </p:nvSpPr>
        <p:spPr>
          <a:xfrm>
            <a:off x="3899900" y="9516039"/>
            <a:ext cx="2983495" cy="502579"/>
          </a:xfrm>
          <a:prstGeom prst="rect">
            <a:avLst/>
          </a:prstGeom>
          <a:noFill/>
          <a:ln>
            <a:noFill/>
          </a:ln>
        </p:spPr>
        <p:txBody>
          <a:bodyPr anchorCtr="0" anchor="b" bIns="48250" lIns="96550" spcFirstLastPara="1" rIns="96550" wrap="square" tIns="482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2:notes"/>
          <p:cNvSpPr txBox="1"/>
          <p:nvPr>
            <p:ph idx="1" type="body"/>
          </p:nvPr>
        </p:nvSpPr>
        <p:spPr>
          <a:xfrm>
            <a:off x="688499" y="4821505"/>
            <a:ext cx="5507990" cy="394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2:notes"/>
          <p:cNvSpPr txBox="1"/>
          <p:nvPr>
            <p:ph idx="12" type="sldNum"/>
          </p:nvPr>
        </p:nvSpPr>
        <p:spPr>
          <a:xfrm>
            <a:off x="3899900" y="9516039"/>
            <a:ext cx="2983495" cy="502579"/>
          </a:xfrm>
          <a:prstGeom prst="rect">
            <a:avLst/>
          </a:prstGeom>
          <a:noFill/>
          <a:ln>
            <a:noFill/>
          </a:ln>
        </p:spPr>
        <p:txBody>
          <a:bodyPr anchorCtr="0" anchor="b" bIns="48250" lIns="96550" spcFirstLastPara="1" rIns="96550" wrap="square" tIns="482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1" name="Google Shape;271;p13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0" name="Google Shape;280;p14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7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3" name="Google Shape;303;p17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8:notes"/>
          <p:cNvSpPr txBox="1"/>
          <p:nvPr>
            <p:ph idx="1" type="body"/>
          </p:nvPr>
        </p:nvSpPr>
        <p:spPr>
          <a:xfrm>
            <a:off x="688499" y="4821505"/>
            <a:ext cx="5508000" cy="3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2" name="Google Shape;312;p18:notes"/>
          <p:cNvSpPr txBox="1"/>
          <p:nvPr>
            <p:ph idx="12" type="sldNum"/>
          </p:nvPr>
        </p:nvSpPr>
        <p:spPr>
          <a:xfrm>
            <a:off x="3899900" y="9516039"/>
            <a:ext cx="29835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250" lIns="96550" spcFirstLastPara="1" rIns="96550" wrap="square" tIns="482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9" name="Google Shape;319;p19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t-IT"/>
              <a:t>Faccio una premessa, l’azienda è certificata ISO 9001 per garantire la qualità dei processi, il software è stato certificato da Google, i testi generato sono conformi agli standard dell’associazione italiana di neuromarketing e l’azienda è etica tanto che è certificata Family Audit, l’unica certificazione di welfare aziendale riconosciuto a livello governativo.</a:t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9" name="Google Shape;329;p20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3" name="Google Shape;353;p23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24:notes"/>
          <p:cNvSpPr txBox="1"/>
          <p:nvPr>
            <p:ph idx="1" type="body"/>
          </p:nvPr>
        </p:nvSpPr>
        <p:spPr>
          <a:xfrm>
            <a:off x="688499" y="4821505"/>
            <a:ext cx="5508000" cy="3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2" name="Google Shape;362;p24:notes"/>
          <p:cNvSpPr txBox="1"/>
          <p:nvPr>
            <p:ph idx="12" type="sldNum"/>
          </p:nvPr>
        </p:nvSpPr>
        <p:spPr>
          <a:xfrm>
            <a:off x="3899900" y="9516039"/>
            <a:ext cx="29835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250" lIns="96550" spcFirstLastPara="1" rIns="96550" wrap="square" tIns="482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9" name="Google Shape;369;p25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6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8" name="Google Shape;378;p26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7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5" name="Google Shape;385;p27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8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28:notes"/>
          <p:cNvSpPr txBox="1"/>
          <p:nvPr>
            <p:ph idx="1" type="body"/>
          </p:nvPr>
        </p:nvSpPr>
        <p:spPr>
          <a:xfrm>
            <a:off x="688499" y="4821505"/>
            <a:ext cx="5508000" cy="3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3" name="Google Shape;393;p28:notes"/>
          <p:cNvSpPr txBox="1"/>
          <p:nvPr>
            <p:ph idx="12" type="sldNum"/>
          </p:nvPr>
        </p:nvSpPr>
        <p:spPr>
          <a:xfrm>
            <a:off x="3899900" y="9516039"/>
            <a:ext cx="29835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250" lIns="96550" spcFirstLastPara="1" rIns="96550" wrap="square" tIns="482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9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0" name="Google Shape;400;p29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8499" y="4821505"/>
            <a:ext cx="5507990" cy="394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TEMPLATE SCREEN + TITOLO + TESTO</a:t>
            </a:r>
            <a:endParaRPr/>
          </a:p>
        </p:txBody>
      </p:sp>
      <p:sp>
        <p:nvSpPr>
          <p:cNvPr id="129" name="Google Shape;129;p3:notes"/>
          <p:cNvSpPr txBox="1"/>
          <p:nvPr>
            <p:ph idx="12" type="sldNum"/>
          </p:nvPr>
        </p:nvSpPr>
        <p:spPr>
          <a:xfrm>
            <a:off x="3899900" y="9516039"/>
            <a:ext cx="2983495" cy="502579"/>
          </a:xfrm>
          <a:prstGeom prst="rect">
            <a:avLst/>
          </a:prstGeom>
          <a:noFill/>
          <a:ln>
            <a:noFill/>
          </a:ln>
        </p:spPr>
        <p:txBody>
          <a:bodyPr anchorCtr="0" anchor="b" bIns="48250" lIns="96550" spcFirstLastPara="1" rIns="96550" wrap="square" tIns="482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:notes"/>
          <p:cNvSpPr txBox="1"/>
          <p:nvPr>
            <p:ph idx="1" type="body"/>
          </p:nvPr>
        </p:nvSpPr>
        <p:spPr>
          <a:xfrm>
            <a:off x="688499" y="4821506"/>
            <a:ext cx="5507990" cy="3944868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9" name="Google Shape;409;p30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1:notes"/>
          <p:cNvSpPr txBox="1"/>
          <p:nvPr>
            <p:ph idx="1" type="body"/>
          </p:nvPr>
        </p:nvSpPr>
        <p:spPr>
          <a:xfrm>
            <a:off x="688499" y="4821506"/>
            <a:ext cx="5507990" cy="3944868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4" name="Google Shape;414;p31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2:notes"/>
          <p:cNvSpPr txBox="1"/>
          <p:nvPr>
            <p:ph idx="1" type="body"/>
          </p:nvPr>
        </p:nvSpPr>
        <p:spPr>
          <a:xfrm>
            <a:off x="688499" y="4821506"/>
            <a:ext cx="5507990" cy="3944868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0" name="Google Shape;420;p32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3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6" name="Google Shape;426;p33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4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4" name="Google Shape;434;p34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t-IT"/>
              <a:t>SLIDE CHIUSURA</a:t>
            </a:r>
            <a:endParaRPr/>
          </a:p>
        </p:txBody>
      </p:sp>
      <p:sp>
        <p:nvSpPr>
          <p:cNvPr id="452" name="Google Shape;452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688497" y="4758883"/>
            <a:ext cx="5508000" cy="4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4575" lIns="94575" spcFirstLastPara="1" rIns="94575" wrap="square" tIns="94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8" name="Google Shape;168;p6:notes"/>
          <p:cNvSpPr/>
          <p:nvPr>
            <p:ph idx="2" type="sldImg"/>
          </p:nvPr>
        </p:nvSpPr>
        <p:spPr>
          <a:xfrm>
            <a:off x="103188" y="750888"/>
            <a:ext cx="668020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4" name="Google Shape;184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/>
          <p:nvPr>
            <p:ph idx="2" type="sldImg"/>
          </p:nvPr>
        </p:nvSpPr>
        <p:spPr>
          <a:xfrm>
            <a:off x="438150" y="1252538"/>
            <a:ext cx="6008688" cy="3381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9:notes"/>
          <p:cNvSpPr txBox="1"/>
          <p:nvPr>
            <p:ph idx="1" type="body"/>
          </p:nvPr>
        </p:nvSpPr>
        <p:spPr>
          <a:xfrm>
            <a:off x="688499" y="4821505"/>
            <a:ext cx="5507990" cy="394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50" spcFirstLastPara="1" rIns="96550" wrap="square" tIns="48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9:notes"/>
          <p:cNvSpPr txBox="1"/>
          <p:nvPr>
            <p:ph idx="12" type="sldNum"/>
          </p:nvPr>
        </p:nvSpPr>
        <p:spPr>
          <a:xfrm>
            <a:off x="3899900" y="9516039"/>
            <a:ext cx="2983495" cy="502579"/>
          </a:xfrm>
          <a:prstGeom prst="rect">
            <a:avLst/>
          </a:prstGeom>
          <a:noFill/>
          <a:ln>
            <a:noFill/>
          </a:ln>
        </p:spPr>
        <p:txBody>
          <a:bodyPr anchorCtr="0" anchor="b" bIns="48250" lIns="96550" spcFirstLastPara="1" rIns="96550" wrap="square" tIns="482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3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6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6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8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4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48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8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8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9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49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9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9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0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0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5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0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con immagine">
  <p:cSld name="Template con immagin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8"/>
          <p:cNvSpPr txBox="1"/>
          <p:nvPr>
            <p:ph type="title"/>
          </p:nvPr>
        </p:nvSpPr>
        <p:spPr>
          <a:xfrm>
            <a:off x="1376797" y="1186902"/>
            <a:ext cx="4989771" cy="1518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8"/>
          <p:cNvSpPr txBox="1"/>
          <p:nvPr>
            <p:ph idx="1" type="body"/>
          </p:nvPr>
        </p:nvSpPr>
        <p:spPr>
          <a:xfrm>
            <a:off x="1376797" y="3181350"/>
            <a:ext cx="4989768" cy="317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8"/>
          <p:cNvSpPr txBox="1"/>
          <p:nvPr>
            <p:ph idx="12" type="sldNum"/>
          </p:nvPr>
        </p:nvSpPr>
        <p:spPr>
          <a:xfrm>
            <a:off x="-2118979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23" name="Google Shape;23;p38"/>
          <p:cNvCxnSpPr/>
          <p:nvPr/>
        </p:nvCxnSpPr>
        <p:spPr>
          <a:xfrm rot="10800000">
            <a:off x="728035" y="4362155"/>
            <a:ext cx="0" cy="2495845"/>
          </a:xfrm>
          <a:prstGeom prst="straightConnector1">
            <a:avLst/>
          </a:prstGeom>
          <a:noFill/>
          <a:ln cap="flat" cmpd="sng" w="28575">
            <a:solidFill>
              <a:srgbClr val="0073C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" name="Google Shape;24;p38"/>
          <p:cNvSpPr/>
          <p:nvPr>
            <p:ph idx="2" type="pic"/>
          </p:nvPr>
        </p:nvSpPr>
        <p:spPr>
          <a:xfrm>
            <a:off x="6830662" y="228600"/>
            <a:ext cx="536133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8"/>
          <p:cNvSpPr txBox="1"/>
          <p:nvPr>
            <p:ph idx="3" type="body"/>
          </p:nvPr>
        </p:nvSpPr>
        <p:spPr>
          <a:xfrm rot="-5400000">
            <a:off x="-319311" y="2926715"/>
            <a:ext cx="2109304" cy="324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 b="0" i="0" sz="1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1800"/>
              <a:buNone/>
              <a:defRPr b="0" i="0" sz="1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1800"/>
              <a:buNone/>
              <a:defRPr b="0" i="0" sz="1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1800"/>
              <a:buNone/>
              <a:defRPr b="0" i="0" sz="1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1800"/>
              <a:buNone/>
              <a:defRPr b="0" i="0" sz="1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titolo + testo">
  <p:cSld name="Template titolo + testo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9"/>
          <p:cNvSpPr txBox="1"/>
          <p:nvPr>
            <p:ph type="title"/>
          </p:nvPr>
        </p:nvSpPr>
        <p:spPr>
          <a:xfrm>
            <a:off x="1376797" y="1205952"/>
            <a:ext cx="8008826" cy="1538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9"/>
          <p:cNvSpPr txBox="1"/>
          <p:nvPr>
            <p:ph idx="1" type="body"/>
          </p:nvPr>
        </p:nvSpPr>
        <p:spPr>
          <a:xfrm>
            <a:off x="1376797" y="3088905"/>
            <a:ext cx="9292856" cy="335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39"/>
          <p:cNvSpPr txBox="1"/>
          <p:nvPr>
            <p:ph idx="12" type="sldNum"/>
          </p:nvPr>
        </p:nvSpPr>
        <p:spPr>
          <a:xfrm>
            <a:off x="-2118979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30" name="Google Shape;30;p39"/>
          <p:cNvCxnSpPr/>
          <p:nvPr/>
        </p:nvCxnSpPr>
        <p:spPr>
          <a:xfrm rot="10800000">
            <a:off x="728035" y="4362155"/>
            <a:ext cx="0" cy="2495845"/>
          </a:xfrm>
          <a:prstGeom prst="straightConnector1">
            <a:avLst/>
          </a:prstGeom>
          <a:noFill/>
          <a:ln cap="flat" cmpd="sng" w="28575">
            <a:solidFill>
              <a:srgbClr val="0073C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" name="Google Shape;31;p39"/>
          <p:cNvSpPr txBox="1"/>
          <p:nvPr>
            <p:ph idx="2" type="body"/>
          </p:nvPr>
        </p:nvSpPr>
        <p:spPr>
          <a:xfrm rot="-5400000">
            <a:off x="-319311" y="2926715"/>
            <a:ext cx="2109304" cy="324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 b="0" i="0" sz="1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1800"/>
              <a:buNone/>
              <a:defRPr b="0" i="0" sz="1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1800"/>
              <a:buNone/>
              <a:defRPr b="0" i="0" sz="1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1800"/>
              <a:buNone/>
              <a:defRPr b="0" i="0" sz="1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1800"/>
              <a:buNone/>
              <a:defRPr b="0" i="0" sz="1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3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0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1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2" name="Google Shape;42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" name="Google Shape;43;p4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1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3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3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0" name="Google Shape;50;p43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3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3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4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44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4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5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45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45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45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4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6"/>
          <p:cNvSpPr txBox="1"/>
          <p:nvPr>
            <p:ph idx="11" type="ftr"/>
          </p:nvPr>
        </p:nvSpPr>
        <p:spPr>
          <a:xfrm>
            <a:off x="7933593" y="642620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5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8.png"/><Relationship Id="rId13" Type="http://schemas.openxmlformats.org/officeDocument/2006/relationships/image" Target="../media/image6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5" Type="http://schemas.openxmlformats.org/officeDocument/2006/relationships/image" Target="../media/image5.png"/><Relationship Id="rId14" Type="http://schemas.openxmlformats.org/officeDocument/2006/relationships/image" Target="../media/image13.png"/><Relationship Id="rId17" Type="http://schemas.openxmlformats.org/officeDocument/2006/relationships/image" Target="../media/image4.png"/><Relationship Id="rId16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8" Type="http://schemas.openxmlformats.org/officeDocument/2006/relationships/image" Target="../media/image2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Relationship Id="rId4" Type="http://schemas.openxmlformats.org/officeDocument/2006/relationships/image" Target="../media/image41.jpg"/><Relationship Id="rId5" Type="http://schemas.openxmlformats.org/officeDocument/2006/relationships/image" Target="../media/image6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5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5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jpg"/><Relationship Id="rId4" Type="http://schemas.openxmlformats.org/officeDocument/2006/relationships/image" Target="../media/image53.png"/><Relationship Id="rId5" Type="http://schemas.openxmlformats.org/officeDocument/2006/relationships/image" Target="../media/image62.png"/><Relationship Id="rId6" Type="http://schemas.openxmlformats.org/officeDocument/2006/relationships/image" Target="../media/image7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Relationship Id="rId4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Relationship Id="rId4" Type="http://schemas.openxmlformats.org/officeDocument/2006/relationships/image" Target="../media/image66.png"/><Relationship Id="rId5" Type="http://schemas.openxmlformats.org/officeDocument/2006/relationships/image" Target="../media/image71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png"/><Relationship Id="rId4" Type="http://schemas.openxmlformats.org/officeDocument/2006/relationships/image" Target="../media/image72.png"/><Relationship Id="rId5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20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>
            <p:ph idx="1" type="subTitle"/>
          </p:nvPr>
        </p:nvSpPr>
        <p:spPr>
          <a:xfrm>
            <a:off x="2874431" y="2322433"/>
            <a:ext cx="7986018" cy="2111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b="1" lang="it-IT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Sviluppare e ottimizzare i migliori ecosistemi digitali per il turismo rendendoli universalmente accessibili. </a:t>
            </a:r>
            <a:endParaRPr/>
          </a:p>
        </p:txBody>
      </p:sp>
      <p:pic>
        <p:nvPicPr>
          <p:cNvPr descr="Immagine che contiene testo, Carattere, logo, Elementi grafici&#10;&#10;Descrizione generata automaticamente" id="103" name="Google Shape;103;p1"/>
          <p:cNvPicPr preferRelativeResize="0"/>
          <p:nvPr/>
        </p:nvPicPr>
        <p:blipFill rotWithShape="1">
          <a:blip r:embed="rId4">
            <a:alphaModFix/>
          </a:blip>
          <a:srcRect b="51219" l="14550" r="16935" t="30700"/>
          <a:stretch/>
        </p:blipFill>
        <p:spPr>
          <a:xfrm>
            <a:off x="4079066" y="449674"/>
            <a:ext cx="4033868" cy="106449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48" name="Google Shape;248;p10"/>
          <p:cNvSpPr txBox="1"/>
          <p:nvPr>
            <p:ph idx="2" type="body"/>
          </p:nvPr>
        </p:nvSpPr>
        <p:spPr>
          <a:xfrm rot="-5400000">
            <a:off x="-319349" y="2926757"/>
            <a:ext cx="2109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/>
              <a:t>Open Rosetta</a:t>
            </a:r>
            <a:endParaRPr/>
          </a:p>
        </p:txBody>
      </p:sp>
      <p:sp>
        <p:nvSpPr>
          <p:cNvPr id="249" name="Google Shape;249;p10"/>
          <p:cNvSpPr txBox="1"/>
          <p:nvPr>
            <p:ph idx="3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50" name="Google Shape;250;p10"/>
          <p:cNvSpPr txBox="1"/>
          <p:nvPr>
            <p:ph type="title"/>
          </p:nvPr>
        </p:nvSpPr>
        <p:spPr>
          <a:xfrm>
            <a:off x="1615125" y="948225"/>
            <a:ext cx="9361500" cy="9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33"/>
              <a:buNone/>
            </a:pPr>
            <a:r>
              <a:rPr lang="it-IT" sz="4700"/>
              <a:t>Operatività attuale</a:t>
            </a:r>
            <a:endParaRPr sz="4700"/>
          </a:p>
        </p:txBody>
      </p:sp>
      <p:pic>
        <p:nvPicPr>
          <p:cNvPr id="251" name="Google Shape;2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3532" y="1616075"/>
            <a:ext cx="5273675" cy="52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58663" cy="49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44" y="490538"/>
            <a:ext cx="12153256" cy="511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0097"/>
            <a:ext cx="12192000" cy="437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0" y="-1210860"/>
            <a:ext cx="12182670" cy="812177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2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66" name="Google Shape;266;p12"/>
          <p:cNvSpPr txBox="1"/>
          <p:nvPr>
            <p:ph idx="2" type="body"/>
          </p:nvPr>
        </p:nvSpPr>
        <p:spPr>
          <a:xfrm rot="-5400000">
            <a:off x="-319349" y="2926757"/>
            <a:ext cx="2109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>
                <a:solidFill>
                  <a:schemeClr val="accent3"/>
                </a:solidFill>
              </a:rPr>
              <a:t>Open Rosetta</a:t>
            </a:r>
            <a:endParaRPr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67" name="Google Shape;267;p12"/>
          <p:cNvSpPr txBox="1"/>
          <p:nvPr>
            <p:ph idx="3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68" name="Google Shape;268;p12"/>
          <p:cNvSpPr txBox="1"/>
          <p:nvPr>
            <p:ph type="title"/>
          </p:nvPr>
        </p:nvSpPr>
        <p:spPr>
          <a:xfrm>
            <a:off x="3477683" y="1874238"/>
            <a:ext cx="5236634" cy="2791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C2"/>
              </a:buClr>
              <a:buSzPts val="5400"/>
              <a:buNone/>
            </a:pPr>
            <a:r>
              <a:rPr lang="it-IT" sz="5000"/>
              <a:t>Scenario:</a:t>
            </a:r>
            <a:endParaRPr sz="5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sz="2900">
                <a:solidFill>
                  <a:srgbClr val="0073C2"/>
                </a:solidFill>
              </a:rPr>
              <a:t>Scrivere un post per promuovere l’hotel in occasione della raccolta dei tulipani.</a:t>
            </a:r>
            <a:endParaRPr sz="5000">
              <a:solidFill>
                <a:srgbClr val="0073C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/>
          <p:nvPr/>
        </p:nvSpPr>
        <p:spPr>
          <a:xfrm>
            <a:off x="1" y="442938"/>
            <a:ext cx="5223587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73C2"/>
                </a:solidFill>
                <a:latin typeface="Calibri"/>
                <a:ea typeface="Calibri"/>
                <a:cs typeface="Calibri"/>
                <a:sym typeface="Calibri"/>
              </a:rPr>
              <a:t>Perché è importante</a:t>
            </a:r>
            <a:endParaRPr b="1" sz="3600">
              <a:solidFill>
                <a:srgbClr val="E734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4" name="Google Shape;274;p13"/>
          <p:cNvSpPr txBox="1"/>
          <p:nvPr/>
        </p:nvSpPr>
        <p:spPr>
          <a:xfrm>
            <a:off x="193610" y="1225430"/>
            <a:ext cx="502997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3D549E"/>
                </a:solidFill>
                <a:latin typeface="Calibri"/>
                <a:ea typeface="Calibri"/>
                <a:cs typeface="Calibri"/>
                <a:sym typeface="Calibri"/>
              </a:rPr>
              <a:t>Un pretesto per prenotare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OpenRosetta.ai rielabori alla velocità della luce gli eventi della tua destinazione, inserendo sistematicamente </a:t>
            </a:r>
            <a:r>
              <a:rPr b="1" lang="it-IT" sz="1800">
                <a:solidFill>
                  <a:srgbClr val="3D549E"/>
                </a:solidFill>
                <a:latin typeface="Calibri"/>
                <a:ea typeface="Calibri"/>
                <a:cs typeface="Calibri"/>
                <a:sym typeface="Calibri"/>
              </a:rPr>
              <a:t>l’invito a prenotare la tua struttura.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Diventerai il protagonista della tua destinazione.</a:t>
            </a:r>
            <a:endParaRPr/>
          </a:p>
        </p:txBody>
      </p:sp>
      <p:sp>
        <p:nvSpPr>
          <p:cNvPr id="275" name="Google Shape;275;p13"/>
          <p:cNvSpPr txBox="1"/>
          <p:nvPr/>
        </p:nvSpPr>
        <p:spPr>
          <a:xfrm>
            <a:off x="193609" y="3123886"/>
            <a:ext cx="502997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Grande visibilità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Comunicare costantemente con i tuoi ospiti ti garantisce una grande visibilità sui canali social, tramite le newsletter, tramite il tuo blog, aumentando la tua visibilità sui motori di ricerca per </a:t>
            </a:r>
            <a:r>
              <a:rPr b="1" i="0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diventare il #1 della tua destinazione</a:t>
            </a:r>
            <a:endParaRPr/>
          </a:p>
        </p:txBody>
      </p:sp>
      <p:sp>
        <p:nvSpPr>
          <p:cNvPr id="276" name="Google Shape;276;p13"/>
          <p:cNvSpPr txBox="1"/>
          <p:nvPr/>
        </p:nvSpPr>
        <p:spPr>
          <a:xfrm>
            <a:off x="193609" y="5069813"/>
            <a:ext cx="477960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OpenRosetta.ai è integrato con qualsiasi sito web o DMS che presenta delle informazioni turistiche sulla tua destinazione.</a:t>
            </a:r>
            <a:br>
              <a:rPr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Basta fare </a:t>
            </a:r>
            <a:r>
              <a:rPr b="1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due click </a:t>
            </a:r>
            <a:r>
              <a:rPr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per generare un fantastico testo che esalti la tua struttura in relazione al territorio.</a:t>
            </a:r>
            <a:endParaRPr/>
          </a:p>
        </p:txBody>
      </p:sp>
      <p:pic>
        <p:nvPicPr>
          <p:cNvPr descr="un posto sui social che aumenta le vendite di un hotel" id="277" name="Google Shape;27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3999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2906" y="6049218"/>
            <a:ext cx="991475" cy="48249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4"/>
          <p:cNvSpPr txBox="1"/>
          <p:nvPr/>
        </p:nvSpPr>
        <p:spPr>
          <a:xfrm>
            <a:off x="1" y="442938"/>
            <a:ext cx="5918662" cy="840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5400">
                <a:solidFill>
                  <a:srgbClr val="E73441"/>
                </a:solidFill>
                <a:latin typeface="Oswald"/>
                <a:ea typeface="Oswald"/>
                <a:cs typeface="Oswald"/>
                <a:sym typeface="Oswald"/>
              </a:rPr>
              <a:t>2023</a:t>
            </a:r>
            <a:endParaRPr b="1" sz="5400">
              <a:solidFill>
                <a:srgbClr val="E734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receptionist di un campeggio concentrata davanti ad un foglio bianco" id="284" name="Google Shape;28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8662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4"/>
          <p:cNvSpPr txBox="1"/>
          <p:nvPr/>
        </p:nvSpPr>
        <p:spPr>
          <a:xfrm>
            <a:off x="0" y="1386403"/>
            <a:ext cx="5918662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58663" cy="49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0097"/>
            <a:ext cx="12192000" cy="43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30238"/>
            <a:ext cx="12192000" cy="5595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58663" cy="49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0097"/>
            <a:ext cx="12192000" cy="43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9734" y="2038058"/>
            <a:ext cx="4172532" cy="390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93356" y="602310"/>
            <a:ext cx="4171950" cy="13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/>
          <p:cNvSpPr txBox="1"/>
          <p:nvPr>
            <p:ph type="title"/>
          </p:nvPr>
        </p:nvSpPr>
        <p:spPr>
          <a:xfrm>
            <a:off x="374808" y="447315"/>
            <a:ext cx="12074687" cy="9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7"/>
              <a:buFont typeface="Oswald"/>
              <a:buNone/>
            </a:pPr>
            <a:r>
              <a:rPr b="1" lang="it-IT" sz="5400">
                <a:solidFill>
                  <a:srgbClr val="E73441"/>
                </a:solidFill>
                <a:latin typeface="Oswald"/>
                <a:ea typeface="Oswald"/>
                <a:cs typeface="Oswald"/>
                <a:sym typeface="Oswald"/>
              </a:rPr>
              <a:t>I testi sono efficaci ?</a:t>
            </a:r>
            <a:endParaRPr b="1" sz="5400">
              <a:solidFill>
                <a:srgbClr val="E734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1653606" y="1800808"/>
            <a:ext cx="3366264" cy="3741576"/>
          </a:xfrm>
          <a:prstGeom prst="roundRect">
            <a:avLst>
              <a:gd fmla="val 16667" name="adj"/>
            </a:avLst>
          </a:prstGeom>
          <a:solidFill>
            <a:srgbClr val="00B5E5"/>
          </a:solidFill>
          <a:ln cap="flat" cmpd="sng" w="9525">
            <a:solidFill>
              <a:srgbClr val="00B5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7" name="Google Shape;307;p17"/>
          <p:cNvSpPr txBox="1"/>
          <p:nvPr/>
        </p:nvSpPr>
        <p:spPr>
          <a:xfrm>
            <a:off x="1653605" y="1800808"/>
            <a:ext cx="3366264" cy="3672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L’algoritmo viene addestrato dagli autori del libro e sono coerenti con le raccomandazioni del settore travel dell’AINEM.</a:t>
            </a:r>
            <a:endParaRPr b="1" sz="3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Neuromarketing per il turismo online. Aumenta le tue prenotazioni dirette con un approccio scientifico e data driven" id="308" name="Google Shape;3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5446" y="447314"/>
            <a:ext cx="4749423" cy="625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0" y="-1210860"/>
            <a:ext cx="12182671" cy="812177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8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16" name="Google Shape;316;p18"/>
          <p:cNvSpPr txBox="1"/>
          <p:nvPr>
            <p:ph type="title"/>
          </p:nvPr>
        </p:nvSpPr>
        <p:spPr>
          <a:xfrm>
            <a:off x="3608600" y="1874238"/>
            <a:ext cx="4890000" cy="2791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C2"/>
              </a:buClr>
              <a:buSzPts val="5400"/>
              <a:buNone/>
            </a:pPr>
            <a:r>
              <a:rPr b="0" lang="it-IT" sz="5000">
                <a:latin typeface="Oswald Medium"/>
                <a:ea typeface="Oswald Medium"/>
                <a:cs typeface="Oswald Medium"/>
                <a:sym typeface="Oswald Medium"/>
              </a:rPr>
              <a:t>DOMANDA</a:t>
            </a:r>
            <a:endParaRPr b="0" sz="5000"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it-IT" sz="2900">
                <a:solidFill>
                  <a:srgbClr val="E73441"/>
                </a:solidFill>
                <a:latin typeface="Oswald Medium"/>
                <a:ea typeface="Oswald Medium"/>
                <a:cs typeface="Oswald Medium"/>
                <a:sym typeface="Oswald Medium"/>
              </a:rPr>
              <a:t>E le risposte alle recensioni?</a:t>
            </a:r>
            <a:endParaRPr b="0" sz="2900">
              <a:solidFill>
                <a:srgbClr val="E7344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 txBox="1"/>
          <p:nvPr/>
        </p:nvSpPr>
        <p:spPr>
          <a:xfrm>
            <a:off x="1" y="442938"/>
            <a:ext cx="5223587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73C2"/>
                </a:solidFill>
                <a:latin typeface="Calibri"/>
                <a:ea typeface="Calibri"/>
                <a:cs typeface="Calibri"/>
                <a:sym typeface="Calibri"/>
              </a:rPr>
              <a:t>Perché è importante</a:t>
            </a:r>
            <a:endParaRPr b="1" sz="3600">
              <a:solidFill>
                <a:srgbClr val="E734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un posto sui social che aumenta le vendite di un hotel" id="322" name="Google Shape;32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3588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9"/>
          <p:cNvSpPr txBox="1"/>
          <p:nvPr/>
        </p:nvSpPr>
        <p:spPr>
          <a:xfrm>
            <a:off x="193607" y="2335403"/>
            <a:ext cx="502997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Aumenta i repeaters</a:t>
            </a:r>
            <a:endParaRPr b="1" i="0" sz="1800">
              <a:solidFill>
                <a:srgbClr val="3D549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 tua risposta elegante ed elaborata, è la continuazione del rapporto che hai con l’ospite.</a:t>
            </a:r>
            <a:endParaRPr/>
          </a:p>
        </p:txBody>
      </p:sp>
      <p:sp>
        <p:nvSpPr>
          <p:cNvPr id="324" name="Google Shape;324;p19"/>
          <p:cNvSpPr txBox="1"/>
          <p:nvPr/>
        </p:nvSpPr>
        <p:spPr>
          <a:xfrm>
            <a:off x="193608" y="3599268"/>
            <a:ext cx="50299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Marketing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Esaltando sistematicamente i tuoi servizi nelle risposte elle recensioni attirerai nuovi ospiti.</a:t>
            </a:r>
            <a:endParaRPr/>
          </a:p>
        </p:txBody>
      </p:sp>
      <p:sp>
        <p:nvSpPr>
          <p:cNvPr id="325" name="Google Shape;325;p19"/>
          <p:cNvSpPr txBox="1"/>
          <p:nvPr/>
        </p:nvSpPr>
        <p:spPr>
          <a:xfrm>
            <a:off x="221991" y="4863133"/>
            <a:ext cx="47796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Più visibilità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 risposta sistematica alla recensioni aumenta la visibilità seo della struttura.</a:t>
            </a:r>
            <a:endParaRPr/>
          </a:p>
        </p:txBody>
      </p:sp>
      <p:sp>
        <p:nvSpPr>
          <p:cNvPr id="326" name="Google Shape;326;p19"/>
          <p:cNvSpPr txBox="1"/>
          <p:nvPr/>
        </p:nvSpPr>
        <p:spPr>
          <a:xfrm>
            <a:off x="193609" y="1008750"/>
            <a:ext cx="502997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Tre motivi per rispondere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Le recensioni sono un potentissimo strumento di marketing, vengono lette dai tuoi futuri ospiti, oltre che da chi le ha scritte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9819" y="0"/>
            <a:ext cx="906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chio della certificazione Family Audit" id="109" name="Google Shape;10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1561" y="2347008"/>
            <a:ext cx="1719681" cy="87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667" y="5476964"/>
            <a:ext cx="4210659" cy="135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667" y="2134933"/>
            <a:ext cx="2216533" cy="143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5097" y="2401810"/>
            <a:ext cx="2886123" cy="81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7592" y="3992554"/>
            <a:ext cx="4182820" cy="1063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/>
        </p:nvSpPr>
        <p:spPr>
          <a:xfrm>
            <a:off x="5050002" y="1545554"/>
            <a:ext cx="6922671" cy="5134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Visto 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152897" y="1206230"/>
            <a:ext cx="4287398" cy="1274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Certificazioni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45097" y="233622"/>
            <a:ext cx="3069795" cy="9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29662" y="3516221"/>
            <a:ext cx="1995043" cy="104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99884" y="3571278"/>
            <a:ext cx="2320439" cy="99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661557" y="3461160"/>
            <a:ext cx="1179812" cy="102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052760" y="4679946"/>
            <a:ext cx="2293427" cy="83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797339" y="4562167"/>
            <a:ext cx="1044030" cy="9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966134" y="4505724"/>
            <a:ext cx="922100" cy="94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753536" y="5632978"/>
            <a:ext cx="944962" cy="89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637305" y="5728235"/>
            <a:ext cx="1204064" cy="7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261343" y="5698602"/>
            <a:ext cx="2653951" cy="825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2906" y="6049218"/>
            <a:ext cx="991475" cy="4824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 busy manager talking with a busy and sad employer" id="332" name="Google Shape;33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9312" y="0"/>
            <a:ext cx="6781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0"/>
          <p:cNvSpPr txBox="1"/>
          <p:nvPr/>
        </p:nvSpPr>
        <p:spPr>
          <a:xfrm>
            <a:off x="0" y="434625"/>
            <a:ext cx="6359312" cy="840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5400">
                <a:solidFill>
                  <a:srgbClr val="E73441"/>
                </a:solidFill>
                <a:latin typeface="Oswald"/>
                <a:ea typeface="Oswald"/>
                <a:cs typeface="Oswald"/>
                <a:sym typeface="Oswald"/>
              </a:rPr>
              <a:t>2023</a:t>
            </a:r>
            <a:endParaRPr/>
          </a:p>
        </p:txBody>
      </p:sp>
      <p:pic>
        <p:nvPicPr>
          <p:cNvPr id="334" name="Google Shape;33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931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0"/>
          <p:cNvSpPr/>
          <p:nvPr/>
        </p:nvSpPr>
        <p:spPr>
          <a:xfrm>
            <a:off x="1675486" y="1582268"/>
            <a:ext cx="2981325" cy="3437408"/>
          </a:xfrm>
          <a:prstGeom prst="roundRect">
            <a:avLst>
              <a:gd fmla="val 16667" name="adj"/>
            </a:avLst>
          </a:prstGeom>
          <a:solidFill>
            <a:srgbClr val="00B5E5"/>
          </a:solidFill>
          <a:ln cap="flat" cmpd="sng" w="9525">
            <a:solidFill>
              <a:srgbClr val="00B5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6" name="Google Shape;336;p20"/>
          <p:cNvSpPr txBox="1"/>
          <p:nvPr/>
        </p:nvSpPr>
        <p:spPr>
          <a:xfrm>
            <a:off x="1686856" y="1582268"/>
            <a:ext cx="2985600" cy="3301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RISPOSTA MANUALE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SU OGNI SINGOLO TOUCHPOINT</a:t>
            </a:r>
            <a:endParaRPr b="1" sz="3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58663" cy="49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0097"/>
            <a:ext cx="12192000" cy="43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30238"/>
            <a:ext cx="12192000" cy="5595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58663" cy="49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0097"/>
            <a:ext cx="12192000" cy="43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8800" y="1128712"/>
            <a:ext cx="8534400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9142" y="121027"/>
            <a:ext cx="4644274" cy="641068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3"/>
          <p:cNvSpPr txBox="1"/>
          <p:nvPr>
            <p:ph type="title"/>
          </p:nvPr>
        </p:nvSpPr>
        <p:spPr>
          <a:xfrm>
            <a:off x="374808" y="447315"/>
            <a:ext cx="12074687" cy="9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9485"/>
              <a:buFont typeface="Oswald"/>
              <a:buNone/>
            </a:pPr>
            <a:r>
              <a:rPr b="1" lang="it-IT" sz="5400">
                <a:solidFill>
                  <a:srgbClr val="E73441"/>
                </a:solidFill>
                <a:latin typeface="Oswald"/>
                <a:ea typeface="Oswald"/>
                <a:cs typeface="Oswald"/>
                <a:sym typeface="Oswald"/>
              </a:rPr>
              <a:t>Le risposte sono </a:t>
            </a:r>
            <a:br>
              <a:rPr b="1" lang="it-IT" sz="5400">
                <a:solidFill>
                  <a:srgbClr val="E7344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b="1" lang="it-IT" sz="5400">
                <a:solidFill>
                  <a:srgbClr val="E73441"/>
                </a:solidFill>
                <a:latin typeface="Oswald"/>
                <a:ea typeface="Oswald"/>
                <a:cs typeface="Oswald"/>
                <a:sym typeface="Oswald"/>
              </a:rPr>
              <a:t>efficaci?</a:t>
            </a:r>
            <a:endParaRPr b="1" sz="5400">
              <a:solidFill>
                <a:srgbClr val="E734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7" name="Google Shape;357;p23"/>
          <p:cNvSpPr/>
          <p:nvPr/>
        </p:nvSpPr>
        <p:spPr>
          <a:xfrm>
            <a:off x="1642235" y="2172472"/>
            <a:ext cx="2981325" cy="3437408"/>
          </a:xfrm>
          <a:prstGeom prst="roundRect">
            <a:avLst>
              <a:gd fmla="val 16667" name="adj"/>
            </a:avLst>
          </a:prstGeom>
          <a:solidFill>
            <a:srgbClr val="00B5E5"/>
          </a:solidFill>
          <a:ln cap="flat" cmpd="sng" w="9525">
            <a:solidFill>
              <a:srgbClr val="00B5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8" name="Google Shape;358;p23"/>
          <p:cNvSpPr txBox="1"/>
          <p:nvPr/>
        </p:nvSpPr>
        <p:spPr>
          <a:xfrm>
            <a:off x="1653605" y="2172472"/>
            <a:ext cx="2985600" cy="3301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Abbiamo una convenzione con i massimi esperti del settore per addestrare il vostro assistente</a:t>
            </a:r>
            <a:endParaRPr b="1" sz="3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0" y="-1210860"/>
            <a:ext cx="12182671" cy="812177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4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66" name="Google Shape;366;p24"/>
          <p:cNvSpPr txBox="1"/>
          <p:nvPr>
            <p:ph type="title"/>
          </p:nvPr>
        </p:nvSpPr>
        <p:spPr>
          <a:xfrm>
            <a:off x="3608600" y="1874238"/>
            <a:ext cx="4890000" cy="2791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C2"/>
              </a:buClr>
              <a:buSzPts val="5400"/>
              <a:buNone/>
            </a:pPr>
            <a:r>
              <a:rPr b="0" lang="it-IT" sz="5000">
                <a:latin typeface="Oswald Medium"/>
                <a:ea typeface="Oswald Medium"/>
                <a:cs typeface="Oswald Medium"/>
                <a:sym typeface="Oswald Medium"/>
              </a:rPr>
              <a:t>DOMANDA</a:t>
            </a:r>
            <a:endParaRPr b="0" sz="5000"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it-IT" sz="2900">
                <a:solidFill>
                  <a:srgbClr val="E73441"/>
                </a:solidFill>
                <a:latin typeface="Oswald Medium"/>
                <a:ea typeface="Oswald Medium"/>
                <a:cs typeface="Oswald Medium"/>
                <a:sym typeface="Oswald Medium"/>
              </a:rPr>
              <a:t>OpenRosetta.ai può fare da chatbot?</a:t>
            </a:r>
            <a:endParaRPr b="0" sz="2900">
              <a:solidFill>
                <a:srgbClr val="E7344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"/>
          <p:cNvSpPr txBox="1"/>
          <p:nvPr/>
        </p:nvSpPr>
        <p:spPr>
          <a:xfrm>
            <a:off x="1" y="442938"/>
            <a:ext cx="5223587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73C2"/>
                </a:solidFill>
                <a:latin typeface="Calibri"/>
                <a:ea typeface="Calibri"/>
                <a:cs typeface="Calibri"/>
                <a:sym typeface="Calibri"/>
              </a:rPr>
              <a:t>Chatbot</a:t>
            </a:r>
            <a:endParaRPr b="1" sz="3600">
              <a:solidFill>
                <a:srgbClr val="E734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2" name="Google Shape;372;p25"/>
          <p:cNvSpPr txBox="1"/>
          <p:nvPr/>
        </p:nvSpPr>
        <p:spPr>
          <a:xfrm>
            <a:off x="193607" y="2335403"/>
            <a:ext cx="502997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Pronto all’uso</a:t>
            </a:r>
            <a:endParaRPr b="1" i="0" sz="1800">
              <a:solidFill>
                <a:srgbClr val="3D549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Dimentica le lunghe sessioni di «formazione», il chatbot viene fornito addestrato sui tuoi dati</a:t>
            </a:r>
            <a:endParaRPr b="0" i="0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5"/>
          <p:cNvSpPr txBox="1"/>
          <p:nvPr/>
        </p:nvSpPr>
        <p:spPr>
          <a:xfrm>
            <a:off x="193608" y="3599268"/>
            <a:ext cx="50299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Integrabile in qualsiasi sito web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L’integrazione nel sito è semplice e veloce, basta inserire uno script</a:t>
            </a:r>
            <a:endParaRPr/>
          </a:p>
        </p:txBody>
      </p:sp>
      <p:sp>
        <p:nvSpPr>
          <p:cNvPr id="374" name="Google Shape;374;p25"/>
          <p:cNvSpPr txBox="1"/>
          <p:nvPr/>
        </p:nvSpPr>
        <p:spPr>
          <a:xfrm>
            <a:off x="193609" y="1008750"/>
            <a:ext cx="50299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Risposte veloci e precise</a:t>
            </a:r>
            <a:endParaRPr b="1" i="0" sz="1800">
              <a:solidFill>
                <a:srgbClr val="3D549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Il chatbot viene addestrato con i dati di OpenRosetta.ai e con i dati del tuo sito web</a:t>
            </a:r>
            <a:endParaRPr/>
          </a:p>
        </p:txBody>
      </p:sp>
      <p:pic>
        <p:nvPicPr>
          <p:cNvPr id="375" name="Google Shape;375;p25"/>
          <p:cNvPicPr preferRelativeResize="0"/>
          <p:nvPr/>
        </p:nvPicPr>
        <p:blipFill rotWithShape="1">
          <a:blip r:embed="rId3">
            <a:alphaModFix/>
          </a:blip>
          <a:srcRect b="13612" l="61080" r="4456" t="29440"/>
          <a:stretch/>
        </p:blipFill>
        <p:spPr>
          <a:xfrm>
            <a:off x="5607043" y="103238"/>
            <a:ext cx="6981307" cy="6488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6"/>
          <p:cNvSpPr txBox="1"/>
          <p:nvPr/>
        </p:nvSpPr>
        <p:spPr>
          <a:xfrm>
            <a:off x="1" y="442938"/>
            <a:ext cx="5223587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0073C2"/>
                </a:solidFill>
                <a:latin typeface="Calibri"/>
                <a:ea typeface="Calibri"/>
                <a:cs typeface="Calibri"/>
                <a:sym typeface="Calibri"/>
              </a:rPr>
              <a:t>Gestione prenotazioni</a:t>
            </a:r>
            <a:endParaRPr b="1" sz="3600">
              <a:solidFill>
                <a:srgbClr val="E734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1" name="Google Shape;381;p26"/>
          <p:cNvSpPr txBox="1"/>
          <p:nvPr/>
        </p:nvSpPr>
        <p:spPr>
          <a:xfrm>
            <a:off x="193609" y="1008750"/>
            <a:ext cx="5029977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3D549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Integrazione con il booking engine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 l’obiettivo di </a:t>
            </a:r>
            <a:r>
              <a:rPr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gestire centralmente le prenotazioni, il </a:t>
            </a: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chatbot di OpenRosetta.ai è integrato con il booking engine Simple Booking.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Dopo aver identificato, in modo conversazionale, i dati necessari per gestire la richiesta di prenotazione, il chatbot crea un link personalizzato che reinvia alla specifica pagina del booking engine</a:t>
            </a:r>
            <a:endParaRPr b="0" i="0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26"/>
          <p:cNvPicPr preferRelativeResize="0"/>
          <p:nvPr/>
        </p:nvPicPr>
        <p:blipFill rotWithShape="1">
          <a:blip r:embed="rId3">
            <a:alphaModFix/>
          </a:blip>
          <a:srcRect b="12213" l="62800" r="4595" t="26705"/>
          <a:stretch/>
        </p:blipFill>
        <p:spPr>
          <a:xfrm>
            <a:off x="5607040" y="0"/>
            <a:ext cx="6506297" cy="6856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testo, schermata, software, Pagina Web&#10;&#10;Descrizione generata automaticamente" id="387" name="Google Shape;38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71534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7"/>
          <p:cNvSpPr/>
          <p:nvPr/>
        </p:nvSpPr>
        <p:spPr>
          <a:xfrm rot="-3600000">
            <a:off x="812727" y="2266496"/>
            <a:ext cx="1848897" cy="155749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7"/>
          <p:cNvSpPr/>
          <p:nvPr/>
        </p:nvSpPr>
        <p:spPr>
          <a:xfrm rot="-3600000">
            <a:off x="969614" y="6042281"/>
            <a:ext cx="1288573" cy="108548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0" y="-1210860"/>
            <a:ext cx="12182671" cy="812177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8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97" name="Google Shape;397;p28"/>
          <p:cNvSpPr txBox="1"/>
          <p:nvPr>
            <p:ph type="title"/>
          </p:nvPr>
        </p:nvSpPr>
        <p:spPr>
          <a:xfrm>
            <a:off x="3608600" y="1874238"/>
            <a:ext cx="4890000" cy="2791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C2"/>
              </a:buClr>
              <a:buSzPts val="5400"/>
              <a:buNone/>
            </a:pPr>
            <a:r>
              <a:rPr b="0" lang="it-IT" sz="5000">
                <a:latin typeface="Oswald Medium"/>
                <a:ea typeface="Oswald Medium"/>
                <a:cs typeface="Oswald Medium"/>
                <a:sym typeface="Oswald Medium"/>
              </a:rPr>
              <a:t>DOMANDA</a:t>
            </a:r>
            <a:endParaRPr b="0" sz="5000"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it-IT" sz="2900">
                <a:solidFill>
                  <a:srgbClr val="E73441"/>
                </a:solidFill>
                <a:latin typeface="Oswald Medium"/>
                <a:ea typeface="Oswald Medium"/>
                <a:cs typeface="Oswald Medium"/>
                <a:sym typeface="Oswald Medium"/>
              </a:rPr>
              <a:t>E può aiutare a gestire le e-mail che ogni giorno riceviamo?</a:t>
            </a:r>
            <a:endParaRPr b="0" sz="2900">
              <a:solidFill>
                <a:srgbClr val="E7344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 busy manager talking with a busy and sad employer" id="402" name="Google Shape;40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70" y="-990600"/>
            <a:ext cx="11934825" cy="119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2906" y="6049218"/>
            <a:ext cx="991475" cy="48249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9"/>
          <p:cNvSpPr txBox="1"/>
          <p:nvPr/>
        </p:nvSpPr>
        <p:spPr>
          <a:xfrm>
            <a:off x="0" y="434625"/>
            <a:ext cx="6359312" cy="840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5400">
                <a:solidFill>
                  <a:srgbClr val="E73441"/>
                </a:solidFill>
                <a:latin typeface="Oswald"/>
                <a:ea typeface="Oswald"/>
                <a:cs typeface="Oswald"/>
                <a:sym typeface="Oswald"/>
              </a:rPr>
              <a:t>2023</a:t>
            </a:r>
            <a:endParaRPr/>
          </a:p>
        </p:txBody>
      </p:sp>
      <p:pic>
        <p:nvPicPr>
          <p:cNvPr id="405" name="Google Shape;40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4808" y="5792773"/>
            <a:ext cx="857188" cy="85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3428" y="1883972"/>
            <a:ext cx="9510228" cy="4974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32" name="Google Shape;132;p3"/>
          <p:cNvSpPr txBox="1"/>
          <p:nvPr>
            <p:ph idx="3" type="body"/>
          </p:nvPr>
        </p:nvSpPr>
        <p:spPr>
          <a:xfrm rot="-5400000">
            <a:off x="-771000" y="2475100"/>
            <a:ext cx="30126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>
                <a:solidFill>
                  <a:schemeClr val="accent3"/>
                </a:solidFill>
              </a:rPr>
              <a:t>Open Rosetta</a:t>
            </a:r>
            <a:endParaRPr/>
          </a:p>
        </p:txBody>
      </p:sp>
      <p:sp>
        <p:nvSpPr>
          <p:cNvPr id="133" name="Google Shape;133;p3"/>
          <p:cNvSpPr txBox="1"/>
          <p:nvPr>
            <p:ph type="title"/>
          </p:nvPr>
        </p:nvSpPr>
        <p:spPr>
          <a:xfrm>
            <a:off x="1375020" y="1121334"/>
            <a:ext cx="98553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it-IT" sz="4100"/>
              <a:t>OPEN ROSETTA.AI</a:t>
            </a:r>
            <a:endParaRPr b="0" sz="2811"/>
          </a:p>
        </p:txBody>
      </p:sp>
      <p:sp>
        <p:nvSpPr>
          <p:cNvPr id="134" name="Google Shape;134;p3"/>
          <p:cNvSpPr txBox="1"/>
          <p:nvPr/>
        </p:nvSpPr>
        <p:spPr>
          <a:xfrm>
            <a:off x="1168350" y="1894110"/>
            <a:ext cx="5557520" cy="3723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594" lvl="0" marL="228594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0223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Per far fronte alle esigenze del settore turistico rispetto alla sempre più complessa gestione dei contenuti digitali nelle numerose piattaforme online è stata ideata in collaborazione con il CISET dell’Università Ca’ Foscari di Venezia la piattaforma </a:t>
            </a:r>
            <a:r>
              <a:rPr b="1"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OPEN ROSETTA</a:t>
            </a:r>
            <a:r>
              <a:rPr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228594" lvl="0" marL="228594" marR="0" rtl="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rgbClr val="0F0223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Primo software italiano nel suo genere, che, grazie all’intelligenza artificiale, permette di </a:t>
            </a:r>
            <a:r>
              <a:rPr b="1"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gestire</a:t>
            </a:r>
            <a:r>
              <a:rPr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b="1"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distribuire</a:t>
            </a:r>
            <a:r>
              <a:rPr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informazioni e contenuti </a:t>
            </a:r>
            <a:r>
              <a:rPr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dell’Hotel verso le piattaforme esterne e </a:t>
            </a:r>
            <a:r>
              <a:rPr b="1"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generare automaticamente testi, post, risposte alle recensioni, risposte alle mail di richiesta</a:t>
            </a:r>
            <a:r>
              <a:rPr lang="it-IT" sz="1800">
                <a:solidFill>
                  <a:srgbClr val="0F022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7203440" y="1486284"/>
            <a:ext cx="4988560" cy="4754881"/>
          </a:xfrm>
          <a:prstGeom prst="rect">
            <a:avLst/>
          </a:prstGeom>
          <a:solidFill>
            <a:srgbClr val="324C9D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5724" y="3357252"/>
            <a:ext cx="4085046" cy="1012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281" y="0"/>
            <a:ext cx="11807719" cy="617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94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0962" y="2705417"/>
            <a:ext cx="9165388" cy="1447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591"/>
            <a:ext cx="12192000" cy="678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2256" y="1345459"/>
            <a:ext cx="8607489" cy="383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receptionist sorridente e il suo direttore in una reception di un campeggio" id="428" name="Google Shape;42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49957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0582" y="3271545"/>
            <a:ext cx="5371192" cy="280851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3"/>
          <p:cNvSpPr txBox="1"/>
          <p:nvPr/>
        </p:nvSpPr>
        <p:spPr>
          <a:xfrm>
            <a:off x="6408043" y="109247"/>
            <a:ext cx="5783957" cy="757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0073C2"/>
                </a:solidFill>
                <a:latin typeface="Calibri"/>
                <a:ea typeface="Calibri"/>
                <a:cs typeface="Calibri"/>
                <a:sym typeface="Calibri"/>
              </a:rPr>
              <a:t>Open Rosetta.ai</a:t>
            </a:r>
            <a:endParaRPr sz="4800">
              <a:solidFill>
                <a:srgbClr val="0073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33"/>
          <p:cNvSpPr txBox="1"/>
          <p:nvPr/>
        </p:nvSpPr>
        <p:spPr>
          <a:xfrm>
            <a:off x="6550582" y="866337"/>
            <a:ext cx="549887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>
              <a:solidFill>
                <a:srgbClr val="3D549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Mentre OpenRosetta.ai lavora tu e i tuoi collaboratori potete dispensare sorrisi ai vostri ospiti.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Decine di strutture lo stanno usando, non rimanere indietro.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"/>
          <p:cNvSpPr txBox="1"/>
          <p:nvPr/>
        </p:nvSpPr>
        <p:spPr>
          <a:xfrm>
            <a:off x="142541" y="83367"/>
            <a:ext cx="12049459" cy="757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0073C2"/>
                </a:solidFill>
                <a:latin typeface="Calibri"/>
                <a:ea typeface="Calibri"/>
                <a:cs typeface="Calibri"/>
                <a:sym typeface="Calibri"/>
              </a:rPr>
              <a:t>Le opinioni dei nostri clienti</a:t>
            </a:r>
            <a:endParaRPr sz="4800">
              <a:solidFill>
                <a:srgbClr val="0073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4"/>
          <p:cNvSpPr txBox="1"/>
          <p:nvPr/>
        </p:nvSpPr>
        <p:spPr>
          <a:xfrm>
            <a:off x="1590065" y="1220390"/>
            <a:ext cx="453211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Adamo Zecchinel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Presidente Albergatori Bibione (VE)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i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«Veloce intuitivo e di facile comprensione, mi ha organizzato il lavoro del back-office in un’unica applicazione. Fantastico»</a:t>
            </a:r>
            <a:endParaRPr b="0" i="1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82" y="4743397"/>
            <a:ext cx="1590065" cy="154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3189"/>
            <a:ext cx="1526035" cy="149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1509" y="4743397"/>
            <a:ext cx="1483350" cy="152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22181" y="2859829"/>
            <a:ext cx="1494021" cy="154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22181" y="1061636"/>
            <a:ext cx="1462006" cy="151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1072308"/>
            <a:ext cx="1515365" cy="150469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4"/>
          <p:cNvSpPr txBox="1"/>
          <p:nvPr/>
        </p:nvSpPr>
        <p:spPr>
          <a:xfrm>
            <a:off x="7584187" y="1220390"/>
            <a:ext cx="453211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Andrea Romanelli 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Presidente Federalberghi Pisa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«OpenRosetta.ai è facile da usare, personalizza alla perfezione le risposte alle recensioni, capisce il contesto e crea sempre delle risposte precise.»</a:t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4"/>
          <p:cNvSpPr txBox="1"/>
          <p:nvPr/>
        </p:nvSpPr>
        <p:spPr>
          <a:xfrm>
            <a:off x="1590065" y="2938046"/>
            <a:ext cx="453211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Ricardo Panzarini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Direttore Hotel Terme Venezia – Abano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«Finalmente uno strumento semplice ed innovativo per ottimizzare il lavoro»</a:t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4"/>
          <p:cNvSpPr txBox="1"/>
          <p:nvPr/>
        </p:nvSpPr>
        <p:spPr>
          <a:xfrm>
            <a:off x="7616202" y="2907898"/>
            <a:ext cx="4532116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Cristina Bettin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Direttore Hotel Savoia Terme – Abano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«Si è rivelata una tecnologia all’avanguardia così utile non solo nella gestione delle recensioni, ma anche come supporto quotidiano al nostro lavoro di Front Office»</a:t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4"/>
          <p:cNvSpPr txBox="1"/>
          <p:nvPr/>
        </p:nvSpPr>
        <p:spPr>
          <a:xfrm>
            <a:off x="1548376" y="4832974"/>
            <a:ext cx="453211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Nicola Zoppi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Autore Web Marketing delle recensioni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«OpenRosetta.ai è lo strumento perfetto per fare marketing tramite le risposte alla recensioni.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Complimenti»</a:t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4"/>
          <p:cNvSpPr txBox="1"/>
          <p:nvPr/>
        </p:nvSpPr>
        <p:spPr>
          <a:xfrm>
            <a:off x="7616202" y="4941976"/>
            <a:ext cx="4532116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Michele Costantini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Direttore Palazzo Vitturi – Venezia</a:t>
            </a:r>
            <a:br>
              <a:rPr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«OpenRosetta è un ottimo tools di intelligenza artificiale espressamente creato per il mondo dell'ospitalità che evita di dover fare complesse configurazioni"»</a:t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5"/>
          <p:cNvPicPr preferRelativeResize="0"/>
          <p:nvPr/>
        </p:nvPicPr>
        <p:blipFill rotWithShape="1">
          <a:blip r:embed="rId3">
            <a:alphaModFix/>
          </a:blip>
          <a:srcRect b="0" l="20674" r="20674" t="0"/>
          <a:stretch/>
        </p:blipFill>
        <p:spPr>
          <a:xfrm>
            <a:off x="0" y="701935"/>
            <a:ext cx="4849791" cy="5512597"/>
          </a:xfrm>
          <a:custGeom>
            <a:rect b="b" l="l" r="r" t="t"/>
            <a:pathLst>
              <a:path extrusionOk="0" h="5512597" w="4849791">
                <a:moveTo>
                  <a:pt x="0" y="0"/>
                </a:moveTo>
                <a:lnTo>
                  <a:pt x="3595150" y="0"/>
                </a:lnTo>
                <a:cubicBezTo>
                  <a:pt x="4288070" y="0"/>
                  <a:pt x="4849791" y="561722"/>
                  <a:pt x="4849791" y="1254641"/>
                </a:cubicBezTo>
                <a:lnTo>
                  <a:pt x="4849791" y="4257956"/>
                </a:lnTo>
                <a:cubicBezTo>
                  <a:pt x="4849791" y="4950875"/>
                  <a:pt x="4288070" y="5512597"/>
                  <a:pt x="3595150" y="5512597"/>
                </a:cubicBezTo>
                <a:lnTo>
                  <a:pt x="0" y="5512597"/>
                </a:lnTo>
                <a:close/>
              </a:path>
            </a:pathLst>
          </a:cu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</p:pic>
      <p:sp>
        <p:nvSpPr>
          <p:cNvPr id="455" name="Google Shape;455;p35"/>
          <p:cNvSpPr/>
          <p:nvPr/>
        </p:nvSpPr>
        <p:spPr>
          <a:xfrm flipH="1" rot="-5400000">
            <a:off x="6564514" y="-342638"/>
            <a:ext cx="3711686" cy="7543292"/>
          </a:xfrm>
          <a:prstGeom prst="round2SameRect">
            <a:avLst>
              <a:gd fmla="val 21400" name="adj1"/>
              <a:gd fmla="val 0" name="adj2"/>
            </a:avLst>
          </a:prstGeom>
          <a:solidFill>
            <a:schemeClr val="lt1"/>
          </a:solidFill>
          <a:ln>
            <a:noFill/>
          </a:ln>
          <a:effectLst>
            <a:outerShdw blurRad="1016000" rotWithShape="0" algn="tl" dir="10183981" dist="38100">
              <a:schemeClr val="accent1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35"/>
          <p:cNvSpPr/>
          <p:nvPr/>
        </p:nvSpPr>
        <p:spPr>
          <a:xfrm>
            <a:off x="5621110" y="1261814"/>
            <a:ext cx="2355899" cy="616710"/>
          </a:xfrm>
          <a:prstGeom prst="roundRect">
            <a:avLst>
              <a:gd fmla="val 50000" name="adj"/>
            </a:avLst>
          </a:prstGeom>
          <a:solidFill>
            <a:srgbClr val="0073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7" name="Google Shape;457;p35"/>
          <p:cNvGrpSpPr/>
          <p:nvPr/>
        </p:nvGrpSpPr>
        <p:grpSpPr>
          <a:xfrm>
            <a:off x="5621110" y="2642625"/>
            <a:ext cx="6438137" cy="1631216"/>
            <a:chOff x="5366138" y="2459504"/>
            <a:chExt cx="6438137" cy="1631216"/>
          </a:xfrm>
        </p:grpSpPr>
        <p:sp>
          <p:nvSpPr>
            <p:cNvPr id="458" name="Google Shape;458;p35"/>
            <p:cNvSpPr txBox="1"/>
            <p:nvPr/>
          </p:nvSpPr>
          <p:spPr>
            <a:xfrm>
              <a:off x="5621111" y="2459504"/>
              <a:ext cx="6183164" cy="1631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it-IT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Chiamaci allo 02 9672 0468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it-IT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oppure scrivici a info</a:t>
              </a:r>
              <a:r>
                <a:rPr lang="it-IT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@millenium-tech.it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it-IT" sz="2000" u="sng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www.millenium-tech.it</a:t>
              </a:r>
              <a:endPara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5366683" y="3795677"/>
              <a:ext cx="209400" cy="209400"/>
            </a:xfrm>
            <a:custGeom>
              <a:rect b="b" l="l" r="r" t="t"/>
              <a:pathLst>
                <a:path extrusionOk="0" h="719588" w="719588">
                  <a:moveTo>
                    <a:pt x="719589" y="353643"/>
                  </a:moveTo>
                  <a:cubicBezTo>
                    <a:pt x="719589" y="353283"/>
                    <a:pt x="719531" y="352923"/>
                    <a:pt x="719488" y="352578"/>
                  </a:cubicBezTo>
                  <a:cubicBezTo>
                    <a:pt x="717704" y="261257"/>
                    <a:pt x="681670" y="174857"/>
                    <a:pt x="617964" y="109223"/>
                  </a:cubicBezTo>
                  <a:cubicBezTo>
                    <a:pt x="584795" y="75060"/>
                    <a:pt x="545912" y="48193"/>
                    <a:pt x="502381" y="29385"/>
                  </a:cubicBezTo>
                  <a:cubicBezTo>
                    <a:pt x="499561" y="28162"/>
                    <a:pt x="496740" y="26982"/>
                    <a:pt x="493891" y="25845"/>
                  </a:cubicBezTo>
                  <a:cubicBezTo>
                    <a:pt x="451339" y="8721"/>
                    <a:pt x="406326" y="43"/>
                    <a:pt x="359874" y="14"/>
                  </a:cubicBezTo>
                  <a:cubicBezTo>
                    <a:pt x="359845" y="14"/>
                    <a:pt x="359830" y="0"/>
                    <a:pt x="359802" y="0"/>
                  </a:cubicBezTo>
                  <a:cubicBezTo>
                    <a:pt x="359787" y="0"/>
                    <a:pt x="359759" y="0"/>
                    <a:pt x="359744" y="0"/>
                  </a:cubicBezTo>
                  <a:cubicBezTo>
                    <a:pt x="359744" y="0"/>
                    <a:pt x="359744" y="0"/>
                    <a:pt x="359744" y="0"/>
                  </a:cubicBezTo>
                  <a:cubicBezTo>
                    <a:pt x="359744" y="0"/>
                    <a:pt x="359730" y="0"/>
                    <a:pt x="359730" y="0"/>
                  </a:cubicBezTo>
                  <a:cubicBezTo>
                    <a:pt x="358363" y="0"/>
                    <a:pt x="357010" y="43"/>
                    <a:pt x="355643" y="58"/>
                  </a:cubicBezTo>
                  <a:cubicBezTo>
                    <a:pt x="353930" y="72"/>
                    <a:pt x="352218" y="86"/>
                    <a:pt x="350506" y="130"/>
                  </a:cubicBezTo>
                  <a:cubicBezTo>
                    <a:pt x="349642" y="158"/>
                    <a:pt x="348779" y="201"/>
                    <a:pt x="347901" y="230"/>
                  </a:cubicBezTo>
                  <a:cubicBezTo>
                    <a:pt x="345685" y="302"/>
                    <a:pt x="343469" y="374"/>
                    <a:pt x="341267" y="475"/>
                  </a:cubicBezTo>
                  <a:cubicBezTo>
                    <a:pt x="341094" y="489"/>
                    <a:pt x="340922" y="504"/>
                    <a:pt x="340749" y="504"/>
                  </a:cubicBezTo>
                  <a:cubicBezTo>
                    <a:pt x="297981" y="2720"/>
                    <a:pt x="256508" y="12390"/>
                    <a:pt x="217237" y="29356"/>
                  </a:cubicBezTo>
                  <a:cubicBezTo>
                    <a:pt x="173691" y="48179"/>
                    <a:pt x="134794" y="75046"/>
                    <a:pt x="101610" y="109223"/>
                  </a:cubicBezTo>
                  <a:cubicBezTo>
                    <a:pt x="37688" y="175087"/>
                    <a:pt x="1612" y="261847"/>
                    <a:pt x="58" y="353499"/>
                  </a:cubicBezTo>
                  <a:cubicBezTo>
                    <a:pt x="14" y="355585"/>
                    <a:pt x="0" y="357701"/>
                    <a:pt x="0" y="359802"/>
                  </a:cubicBezTo>
                  <a:cubicBezTo>
                    <a:pt x="0" y="453900"/>
                    <a:pt x="36091" y="542904"/>
                    <a:pt x="101625" y="610409"/>
                  </a:cubicBezTo>
                  <a:cubicBezTo>
                    <a:pt x="134809" y="644587"/>
                    <a:pt x="173706" y="671439"/>
                    <a:pt x="217237" y="690247"/>
                  </a:cubicBezTo>
                  <a:cubicBezTo>
                    <a:pt x="262307" y="709717"/>
                    <a:pt x="310270" y="719589"/>
                    <a:pt x="359859" y="719589"/>
                  </a:cubicBezTo>
                  <a:cubicBezTo>
                    <a:pt x="359859" y="719589"/>
                    <a:pt x="359859" y="719589"/>
                    <a:pt x="359859" y="719589"/>
                  </a:cubicBezTo>
                  <a:cubicBezTo>
                    <a:pt x="359859" y="719589"/>
                    <a:pt x="359859" y="719589"/>
                    <a:pt x="359859" y="719589"/>
                  </a:cubicBezTo>
                  <a:cubicBezTo>
                    <a:pt x="359859" y="719589"/>
                    <a:pt x="359859" y="719589"/>
                    <a:pt x="359859" y="719589"/>
                  </a:cubicBezTo>
                  <a:cubicBezTo>
                    <a:pt x="409362" y="719575"/>
                    <a:pt x="457311" y="709688"/>
                    <a:pt x="502367" y="690218"/>
                  </a:cubicBezTo>
                  <a:cubicBezTo>
                    <a:pt x="545898" y="671410"/>
                    <a:pt x="584780" y="644543"/>
                    <a:pt x="617950" y="610366"/>
                  </a:cubicBezTo>
                  <a:cubicBezTo>
                    <a:pt x="683469" y="542876"/>
                    <a:pt x="719546" y="453886"/>
                    <a:pt x="719546" y="359802"/>
                  </a:cubicBezTo>
                  <a:cubicBezTo>
                    <a:pt x="719546" y="357974"/>
                    <a:pt x="719531" y="356161"/>
                    <a:pt x="719488" y="354362"/>
                  </a:cubicBezTo>
                  <a:cubicBezTo>
                    <a:pt x="719546" y="354118"/>
                    <a:pt x="719589" y="353887"/>
                    <a:pt x="719589" y="353643"/>
                  </a:cubicBezTo>
                  <a:close/>
                  <a:moveTo>
                    <a:pt x="520383" y="528931"/>
                  </a:moveTo>
                  <a:cubicBezTo>
                    <a:pt x="534112" y="477529"/>
                    <a:pt x="541393" y="419594"/>
                    <a:pt x="541480" y="360852"/>
                  </a:cubicBezTo>
                  <a:lnTo>
                    <a:pt x="705170" y="360852"/>
                  </a:lnTo>
                  <a:cubicBezTo>
                    <a:pt x="704911" y="448345"/>
                    <a:pt x="672158" y="531191"/>
                    <a:pt x="612698" y="595041"/>
                  </a:cubicBezTo>
                  <a:cubicBezTo>
                    <a:pt x="585500" y="568145"/>
                    <a:pt x="554503" y="545955"/>
                    <a:pt x="520383" y="528931"/>
                  </a:cubicBezTo>
                  <a:close/>
                  <a:moveTo>
                    <a:pt x="296038" y="699371"/>
                  </a:moveTo>
                  <a:cubicBezTo>
                    <a:pt x="294470" y="699083"/>
                    <a:pt x="292915" y="698795"/>
                    <a:pt x="291347" y="698478"/>
                  </a:cubicBezTo>
                  <a:cubicBezTo>
                    <a:pt x="290109" y="698234"/>
                    <a:pt x="288886" y="697960"/>
                    <a:pt x="287663" y="697701"/>
                  </a:cubicBezTo>
                  <a:cubicBezTo>
                    <a:pt x="286123" y="697370"/>
                    <a:pt x="284569" y="697054"/>
                    <a:pt x="283029" y="696708"/>
                  </a:cubicBezTo>
                  <a:cubicBezTo>
                    <a:pt x="281806" y="696435"/>
                    <a:pt x="280583" y="696133"/>
                    <a:pt x="279360" y="695845"/>
                  </a:cubicBezTo>
                  <a:cubicBezTo>
                    <a:pt x="277820" y="695485"/>
                    <a:pt x="276295" y="695125"/>
                    <a:pt x="274755" y="694737"/>
                  </a:cubicBezTo>
                  <a:cubicBezTo>
                    <a:pt x="273546" y="694435"/>
                    <a:pt x="272337" y="694104"/>
                    <a:pt x="271128" y="693787"/>
                  </a:cubicBezTo>
                  <a:cubicBezTo>
                    <a:pt x="269603" y="693384"/>
                    <a:pt x="268078" y="692981"/>
                    <a:pt x="266552" y="692564"/>
                  </a:cubicBezTo>
                  <a:cubicBezTo>
                    <a:pt x="265343" y="692233"/>
                    <a:pt x="264149" y="691873"/>
                    <a:pt x="262940" y="691528"/>
                  </a:cubicBezTo>
                  <a:cubicBezTo>
                    <a:pt x="261429" y="691096"/>
                    <a:pt x="259918" y="690650"/>
                    <a:pt x="258407" y="690189"/>
                  </a:cubicBezTo>
                  <a:cubicBezTo>
                    <a:pt x="257213" y="689830"/>
                    <a:pt x="256019" y="689441"/>
                    <a:pt x="254824" y="689067"/>
                  </a:cubicBezTo>
                  <a:cubicBezTo>
                    <a:pt x="253328" y="688592"/>
                    <a:pt x="251831" y="688117"/>
                    <a:pt x="250334" y="687614"/>
                  </a:cubicBezTo>
                  <a:cubicBezTo>
                    <a:pt x="249154" y="687225"/>
                    <a:pt x="247974" y="686808"/>
                    <a:pt x="246794" y="686405"/>
                  </a:cubicBezTo>
                  <a:cubicBezTo>
                    <a:pt x="245312" y="685887"/>
                    <a:pt x="243816" y="685383"/>
                    <a:pt x="242348" y="684851"/>
                  </a:cubicBezTo>
                  <a:cubicBezTo>
                    <a:pt x="241168" y="684433"/>
                    <a:pt x="240002" y="683987"/>
                    <a:pt x="238836" y="683556"/>
                  </a:cubicBezTo>
                  <a:cubicBezTo>
                    <a:pt x="237369" y="683009"/>
                    <a:pt x="235901" y="682448"/>
                    <a:pt x="234433" y="681886"/>
                  </a:cubicBezTo>
                  <a:cubicBezTo>
                    <a:pt x="233267" y="681440"/>
                    <a:pt x="232116" y="680965"/>
                    <a:pt x="230951" y="680505"/>
                  </a:cubicBezTo>
                  <a:cubicBezTo>
                    <a:pt x="229497" y="679915"/>
                    <a:pt x="228044" y="679325"/>
                    <a:pt x="226590" y="678720"/>
                  </a:cubicBezTo>
                  <a:cubicBezTo>
                    <a:pt x="225439" y="678246"/>
                    <a:pt x="224288" y="677756"/>
                    <a:pt x="223151" y="677253"/>
                  </a:cubicBezTo>
                  <a:cubicBezTo>
                    <a:pt x="221712" y="676634"/>
                    <a:pt x="220273" y="676001"/>
                    <a:pt x="218834" y="675367"/>
                  </a:cubicBezTo>
                  <a:cubicBezTo>
                    <a:pt x="217697" y="674864"/>
                    <a:pt x="216560" y="674346"/>
                    <a:pt x="215423" y="673813"/>
                  </a:cubicBezTo>
                  <a:cubicBezTo>
                    <a:pt x="213999" y="673151"/>
                    <a:pt x="212574" y="672489"/>
                    <a:pt x="211149" y="671813"/>
                  </a:cubicBezTo>
                  <a:cubicBezTo>
                    <a:pt x="210027" y="671281"/>
                    <a:pt x="208905" y="670734"/>
                    <a:pt x="207782" y="670187"/>
                  </a:cubicBezTo>
                  <a:cubicBezTo>
                    <a:pt x="206372" y="669496"/>
                    <a:pt x="204962" y="668791"/>
                    <a:pt x="203566" y="668086"/>
                  </a:cubicBezTo>
                  <a:cubicBezTo>
                    <a:pt x="202458" y="667525"/>
                    <a:pt x="201335" y="666949"/>
                    <a:pt x="200227" y="666374"/>
                  </a:cubicBezTo>
                  <a:cubicBezTo>
                    <a:pt x="198831" y="665640"/>
                    <a:pt x="197450" y="664906"/>
                    <a:pt x="196068" y="664157"/>
                  </a:cubicBezTo>
                  <a:cubicBezTo>
                    <a:pt x="194960" y="663567"/>
                    <a:pt x="193867" y="662963"/>
                    <a:pt x="192773" y="662359"/>
                  </a:cubicBezTo>
                  <a:cubicBezTo>
                    <a:pt x="191406" y="661596"/>
                    <a:pt x="190039" y="660833"/>
                    <a:pt x="188672" y="660042"/>
                  </a:cubicBezTo>
                  <a:cubicBezTo>
                    <a:pt x="187578" y="659423"/>
                    <a:pt x="186484" y="658790"/>
                    <a:pt x="185405" y="658157"/>
                  </a:cubicBezTo>
                  <a:cubicBezTo>
                    <a:pt x="184052" y="657365"/>
                    <a:pt x="182714" y="656559"/>
                    <a:pt x="181376" y="655753"/>
                  </a:cubicBezTo>
                  <a:cubicBezTo>
                    <a:pt x="180297" y="655091"/>
                    <a:pt x="179217" y="654444"/>
                    <a:pt x="178138" y="653768"/>
                  </a:cubicBezTo>
                  <a:cubicBezTo>
                    <a:pt x="176814" y="652947"/>
                    <a:pt x="175490" y="652098"/>
                    <a:pt x="174166" y="651264"/>
                  </a:cubicBezTo>
                  <a:cubicBezTo>
                    <a:pt x="173101" y="650573"/>
                    <a:pt x="172037" y="649897"/>
                    <a:pt x="170972" y="649191"/>
                  </a:cubicBezTo>
                  <a:cubicBezTo>
                    <a:pt x="169662" y="648328"/>
                    <a:pt x="168367" y="647465"/>
                    <a:pt x="167072" y="646587"/>
                  </a:cubicBezTo>
                  <a:cubicBezTo>
                    <a:pt x="166007" y="645867"/>
                    <a:pt x="164956" y="645162"/>
                    <a:pt x="163906" y="644428"/>
                  </a:cubicBezTo>
                  <a:cubicBezTo>
                    <a:pt x="162625" y="643536"/>
                    <a:pt x="161359" y="642644"/>
                    <a:pt x="160078" y="641737"/>
                  </a:cubicBezTo>
                  <a:cubicBezTo>
                    <a:pt x="159028" y="640989"/>
                    <a:pt x="157977" y="640241"/>
                    <a:pt x="156941" y="639478"/>
                  </a:cubicBezTo>
                  <a:cubicBezTo>
                    <a:pt x="155689" y="638557"/>
                    <a:pt x="154437" y="637636"/>
                    <a:pt x="153185" y="636701"/>
                  </a:cubicBezTo>
                  <a:cubicBezTo>
                    <a:pt x="152149" y="635924"/>
                    <a:pt x="151113" y="635146"/>
                    <a:pt x="150077" y="634355"/>
                  </a:cubicBezTo>
                  <a:cubicBezTo>
                    <a:pt x="148839" y="633405"/>
                    <a:pt x="147631" y="632441"/>
                    <a:pt x="146407" y="631491"/>
                  </a:cubicBezTo>
                  <a:cubicBezTo>
                    <a:pt x="145386" y="630685"/>
                    <a:pt x="144350" y="629880"/>
                    <a:pt x="143342" y="629045"/>
                  </a:cubicBezTo>
                  <a:cubicBezTo>
                    <a:pt x="142133" y="628066"/>
                    <a:pt x="140953" y="627088"/>
                    <a:pt x="139759" y="626095"/>
                  </a:cubicBezTo>
                  <a:cubicBezTo>
                    <a:pt x="138737" y="625246"/>
                    <a:pt x="137730" y="624411"/>
                    <a:pt x="136723" y="623562"/>
                  </a:cubicBezTo>
                  <a:cubicBezTo>
                    <a:pt x="135543" y="622569"/>
                    <a:pt x="134391" y="621548"/>
                    <a:pt x="133226" y="620540"/>
                  </a:cubicBezTo>
                  <a:cubicBezTo>
                    <a:pt x="132218" y="619662"/>
                    <a:pt x="131211" y="618785"/>
                    <a:pt x="130218" y="617907"/>
                  </a:cubicBezTo>
                  <a:cubicBezTo>
                    <a:pt x="129081" y="616885"/>
                    <a:pt x="127945" y="615849"/>
                    <a:pt x="126808" y="614813"/>
                  </a:cubicBezTo>
                  <a:cubicBezTo>
                    <a:pt x="125815" y="613906"/>
                    <a:pt x="124807" y="612985"/>
                    <a:pt x="123829" y="612064"/>
                  </a:cubicBezTo>
                  <a:cubicBezTo>
                    <a:pt x="122721" y="611014"/>
                    <a:pt x="121613" y="609963"/>
                    <a:pt x="120519" y="608898"/>
                  </a:cubicBezTo>
                  <a:cubicBezTo>
                    <a:pt x="119526" y="607949"/>
                    <a:pt x="118548" y="606999"/>
                    <a:pt x="117569" y="606049"/>
                  </a:cubicBezTo>
                  <a:cubicBezTo>
                    <a:pt x="117353" y="605848"/>
                    <a:pt x="117152" y="605632"/>
                    <a:pt x="116950" y="605430"/>
                  </a:cubicBezTo>
                  <a:cubicBezTo>
                    <a:pt x="142436" y="580204"/>
                    <a:pt x="171418" y="559266"/>
                    <a:pt x="203278" y="543034"/>
                  </a:cubicBezTo>
                  <a:cubicBezTo>
                    <a:pt x="218373" y="593875"/>
                    <a:pt x="239628" y="636758"/>
                    <a:pt x="265013" y="667381"/>
                  </a:cubicBezTo>
                  <a:cubicBezTo>
                    <a:pt x="276194" y="680865"/>
                    <a:pt x="288066" y="691830"/>
                    <a:pt x="300413" y="700176"/>
                  </a:cubicBezTo>
                  <a:cubicBezTo>
                    <a:pt x="300197" y="700133"/>
                    <a:pt x="299967" y="700104"/>
                    <a:pt x="299751" y="700076"/>
                  </a:cubicBezTo>
                  <a:cubicBezTo>
                    <a:pt x="298499" y="699831"/>
                    <a:pt x="297261" y="699601"/>
                    <a:pt x="296038" y="699371"/>
                  </a:cubicBezTo>
                  <a:close/>
                  <a:moveTo>
                    <a:pt x="106906" y="595069"/>
                  </a:moveTo>
                  <a:cubicBezTo>
                    <a:pt x="47431" y="531191"/>
                    <a:pt x="14664" y="448345"/>
                    <a:pt x="14405" y="360838"/>
                  </a:cubicBezTo>
                  <a:lnTo>
                    <a:pt x="178196" y="360838"/>
                  </a:lnTo>
                  <a:cubicBezTo>
                    <a:pt x="178282" y="419579"/>
                    <a:pt x="185563" y="477500"/>
                    <a:pt x="199292" y="528888"/>
                  </a:cubicBezTo>
                  <a:cubicBezTo>
                    <a:pt x="165129" y="545941"/>
                    <a:pt x="134104" y="568159"/>
                    <a:pt x="106906" y="595069"/>
                  </a:cubicBezTo>
                  <a:close/>
                  <a:moveTo>
                    <a:pt x="106891" y="124577"/>
                  </a:moveTo>
                  <a:cubicBezTo>
                    <a:pt x="134104" y="151487"/>
                    <a:pt x="165129" y="173691"/>
                    <a:pt x="199277" y="190730"/>
                  </a:cubicBezTo>
                  <a:cubicBezTo>
                    <a:pt x="186528" y="238520"/>
                    <a:pt x="179318" y="292066"/>
                    <a:pt x="178325" y="346462"/>
                  </a:cubicBezTo>
                  <a:lnTo>
                    <a:pt x="14664" y="346462"/>
                  </a:lnTo>
                  <a:cubicBezTo>
                    <a:pt x="17801" y="263602"/>
                    <a:pt x="50337" y="185333"/>
                    <a:pt x="106891" y="124577"/>
                  </a:cubicBezTo>
                  <a:close/>
                  <a:moveTo>
                    <a:pt x="123469" y="107913"/>
                  </a:moveTo>
                  <a:cubicBezTo>
                    <a:pt x="124347" y="107079"/>
                    <a:pt x="125239" y="106273"/>
                    <a:pt x="126131" y="105452"/>
                  </a:cubicBezTo>
                  <a:cubicBezTo>
                    <a:pt x="127283" y="104402"/>
                    <a:pt x="128434" y="103337"/>
                    <a:pt x="129585" y="102301"/>
                  </a:cubicBezTo>
                  <a:cubicBezTo>
                    <a:pt x="130492" y="101481"/>
                    <a:pt x="131427" y="100675"/>
                    <a:pt x="132348" y="99869"/>
                  </a:cubicBezTo>
                  <a:cubicBezTo>
                    <a:pt x="133499" y="98847"/>
                    <a:pt x="134665" y="97840"/>
                    <a:pt x="135830" y="96833"/>
                  </a:cubicBezTo>
                  <a:cubicBezTo>
                    <a:pt x="136766" y="96027"/>
                    <a:pt x="137716" y="95250"/>
                    <a:pt x="138665" y="94458"/>
                  </a:cubicBezTo>
                  <a:cubicBezTo>
                    <a:pt x="139845" y="93480"/>
                    <a:pt x="141025" y="92501"/>
                    <a:pt x="142205" y="91537"/>
                  </a:cubicBezTo>
                  <a:cubicBezTo>
                    <a:pt x="143155" y="90760"/>
                    <a:pt x="144119" y="89997"/>
                    <a:pt x="145083" y="89220"/>
                  </a:cubicBezTo>
                  <a:cubicBezTo>
                    <a:pt x="146278" y="88270"/>
                    <a:pt x="147487" y="87321"/>
                    <a:pt x="148695" y="86385"/>
                  </a:cubicBezTo>
                  <a:cubicBezTo>
                    <a:pt x="149660" y="85637"/>
                    <a:pt x="150638" y="84889"/>
                    <a:pt x="151617" y="84155"/>
                  </a:cubicBezTo>
                  <a:cubicBezTo>
                    <a:pt x="152840" y="83234"/>
                    <a:pt x="154063" y="82313"/>
                    <a:pt x="155301" y="81406"/>
                  </a:cubicBezTo>
                  <a:cubicBezTo>
                    <a:pt x="156279" y="80687"/>
                    <a:pt x="157272" y="79967"/>
                    <a:pt x="158265" y="79248"/>
                  </a:cubicBezTo>
                  <a:cubicBezTo>
                    <a:pt x="159517" y="78341"/>
                    <a:pt x="160769" y="77463"/>
                    <a:pt x="162035" y="76571"/>
                  </a:cubicBezTo>
                  <a:cubicBezTo>
                    <a:pt x="163028" y="75880"/>
                    <a:pt x="164021" y="75190"/>
                    <a:pt x="165014" y="74499"/>
                  </a:cubicBezTo>
                  <a:cubicBezTo>
                    <a:pt x="166295" y="73621"/>
                    <a:pt x="167590" y="72758"/>
                    <a:pt x="168871" y="71894"/>
                  </a:cubicBezTo>
                  <a:cubicBezTo>
                    <a:pt x="169864" y="71232"/>
                    <a:pt x="170871" y="70570"/>
                    <a:pt x="171878" y="69923"/>
                  </a:cubicBezTo>
                  <a:cubicBezTo>
                    <a:pt x="173202" y="69074"/>
                    <a:pt x="174526" y="68225"/>
                    <a:pt x="175850" y="67390"/>
                  </a:cubicBezTo>
                  <a:cubicBezTo>
                    <a:pt x="176843" y="66757"/>
                    <a:pt x="177836" y="66138"/>
                    <a:pt x="178843" y="65519"/>
                  </a:cubicBezTo>
                  <a:cubicBezTo>
                    <a:pt x="180210" y="64685"/>
                    <a:pt x="181592" y="63850"/>
                    <a:pt x="182959" y="63030"/>
                  </a:cubicBezTo>
                  <a:cubicBezTo>
                    <a:pt x="183937" y="62440"/>
                    <a:pt x="184916" y="61850"/>
                    <a:pt x="185909" y="61274"/>
                  </a:cubicBezTo>
                  <a:cubicBezTo>
                    <a:pt x="187333" y="60439"/>
                    <a:pt x="188772" y="59634"/>
                    <a:pt x="190212" y="58813"/>
                  </a:cubicBezTo>
                  <a:cubicBezTo>
                    <a:pt x="191176" y="58266"/>
                    <a:pt x="192125" y="57720"/>
                    <a:pt x="193090" y="57202"/>
                  </a:cubicBezTo>
                  <a:cubicBezTo>
                    <a:pt x="194601" y="56367"/>
                    <a:pt x="196126" y="55561"/>
                    <a:pt x="197651" y="54741"/>
                  </a:cubicBezTo>
                  <a:cubicBezTo>
                    <a:pt x="198558" y="54266"/>
                    <a:pt x="199465" y="53762"/>
                    <a:pt x="200371" y="53287"/>
                  </a:cubicBezTo>
                  <a:cubicBezTo>
                    <a:pt x="202026" y="52424"/>
                    <a:pt x="203681" y="51604"/>
                    <a:pt x="205350" y="50769"/>
                  </a:cubicBezTo>
                  <a:cubicBezTo>
                    <a:pt x="206156" y="50366"/>
                    <a:pt x="206947" y="49949"/>
                    <a:pt x="207768" y="49560"/>
                  </a:cubicBezTo>
                  <a:cubicBezTo>
                    <a:pt x="209710" y="48611"/>
                    <a:pt x="211682" y="47675"/>
                    <a:pt x="213639" y="46769"/>
                  </a:cubicBezTo>
                  <a:cubicBezTo>
                    <a:pt x="214171" y="46524"/>
                    <a:pt x="214704" y="46251"/>
                    <a:pt x="215251" y="46006"/>
                  </a:cubicBezTo>
                  <a:cubicBezTo>
                    <a:pt x="217783" y="44840"/>
                    <a:pt x="220331" y="43703"/>
                    <a:pt x="222906" y="42581"/>
                  </a:cubicBezTo>
                  <a:cubicBezTo>
                    <a:pt x="247859" y="31803"/>
                    <a:pt x="273733" y="24104"/>
                    <a:pt x="300298" y="19499"/>
                  </a:cubicBezTo>
                  <a:cubicBezTo>
                    <a:pt x="287965" y="27845"/>
                    <a:pt x="276107" y="38796"/>
                    <a:pt x="264955" y="52266"/>
                  </a:cubicBezTo>
                  <a:cubicBezTo>
                    <a:pt x="239585" y="82903"/>
                    <a:pt x="218330" y="125757"/>
                    <a:pt x="203235" y="176598"/>
                  </a:cubicBezTo>
                  <a:cubicBezTo>
                    <a:pt x="171375" y="160395"/>
                    <a:pt x="142392" y="139457"/>
                    <a:pt x="116893" y="114231"/>
                  </a:cubicBezTo>
                  <a:cubicBezTo>
                    <a:pt x="117080" y="114043"/>
                    <a:pt x="117267" y="113856"/>
                    <a:pt x="117454" y="113669"/>
                  </a:cubicBezTo>
                  <a:cubicBezTo>
                    <a:pt x="118303" y="112835"/>
                    <a:pt x="119152" y="112029"/>
                    <a:pt x="120001" y="111209"/>
                  </a:cubicBezTo>
                  <a:cubicBezTo>
                    <a:pt x="121167" y="110115"/>
                    <a:pt x="122318" y="109007"/>
                    <a:pt x="123469" y="107913"/>
                  </a:cubicBezTo>
                  <a:close/>
                  <a:moveTo>
                    <a:pt x="366997" y="491257"/>
                  </a:moveTo>
                  <a:lnTo>
                    <a:pt x="366997" y="360838"/>
                  </a:lnTo>
                  <a:lnTo>
                    <a:pt x="527089" y="360838"/>
                  </a:lnTo>
                  <a:cubicBezTo>
                    <a:pt x="527003" y="417377"/>
                    <a:pt x="520139" y="473082"/>
                    <a:pt x="507173" y="522657"/>
                  </a:cubicBezTo>
                  <a:cubicBezTo>
                    <a:pt x="462952" y="502741"/>
                    <a:pt x="415866" y="492207"/>
                    <a:pt x="366997" y="491257"/>
                  </a:cubicBezTo>
                  <a:close/>
                  <a:moveTo>
                    <a:pt x="352607" y="213970"/>
                  </a:moveTo>
                  <a:cubicBezTo>
                    <a:pt x="305061" y="213020"/>
                    <a:pt x="259300" y="202587"/>
                    <a:pt x="216373" y="182944"/>
                  </a:cubicBezTo>
                  <a:cubicBezTo>
                    <a:pt x="245470" y="83191"/>
                    <a:pt x="296873" y="19902"/>
                    <a:pt x="352607" y="14764"/>
                  </a:cubicBezTo>
                  <a:lnTo>
                    <a:pt x="352607" y="213970"/>
                  </a:lnTo>
                  <a:close/>
                  <a:moveTo>
                    <a:pt x="212502" y="196989"/>
                  </a:moveTo>
                  <a:cubicBezTo>
                    <a:pt x="256695" y="216891"/>
                    <a:pt x="303751" y="227411"/>
                    <a:pt x="352607" y="228346"/>
                  </a:cubicBezTo>
                  <a:lnTo>
                    <a:pt x="352607" y="346447"/>
                  </a:lnTo>
                  <a:lnTo>
                    <a:pt x="192715" y="346447"/>
                  </a:lnTo>
                  <a:cubicBezTo>
                    <a:pt x="193694" y="294282"/>
                    <a:pt x="200486" y="242952"/>
                    <a:pt x="212502" y="196989"/>
                  </a:cubicBezTo>
                  <a:close/>
                  <a:moveTo>
                    <a:pt x="352607" y="360838"/>
                  </a:moveTo>
                  <a:lnTo>
                    <a:pt x="352607" y="491257"/>
                  </a:lnTo>
                  <a:cubicBezTo>
                    <a:pt x="303780" y="492193"/>
                    <a:pt x="256724" y="502727"/>
                    <a:pt x="212502" y="522628"/>
                  </a:cubicBezTo>
                  <a:cubicBezTo>
                    <a:pt x="199536" y="473082"/>
                    <a:pt x="192658" y="417377"/>
                    <a:pt x="192586" y="360838"/>
                  </a:cubicBezTo>
                  <a:lnTo>
                    <a:pt x="352607" y="360838"/>
                  </a:lnTo>
                  <a:close/>
                  <a:moveTo>
                    <a:pt x="352607" y="505648"/>
                  </a:moveTo>
                  <a:lnTo>
                    <a:pt x="352607" y="704868"/>
                  </a:lnTo>
                  <a:cubicBezTo>
                    <a:pt x="296930" y="699802"/>
                    <a:pt x="245485" y="636499"/>
                    <a:pt x="216373" y="536688"/>
                  </a:cubicBezTo>
                  <a:cubicBezTo>
                    <a:pt x="259328" y="517031"/>
                    <a:pt x="305090" y="506612"/>
                    <a:pt x="352607" y="505648"/>
                  </a:cubicBezTo>
                  <a:close/>
                  <a:moveTo>
                    <a:pt x="366997" y="346447"/>
                  </a:moveTo>
                  <a:lnTo>
                    <a:pt x="366997" y="228346"/>
                  </a:lnTo>
                  <a:cubicBezTo>
                    <a:pt x="415866" y="227396"/>
                    <a:pt x="462952" y="216862"/>
                    <a:pt x="507159" y="196946"/>
                  </a:cubicBezTo>
                  <a:cubicBezTo>
                    <a:pt x="519175" y="242895"/>
                    <a:pt x="525981" y="294254"/>
                    <a:pt x="526960" y="346447"/>
                  </a:cubicBezTo>
                  <a:lnTo>
                    <a:pt x="366997" y="346447"/>
                  </a:lnTo>
                  <a:close/>
                  <a:moveTo>
                    <a:pt x="366997" y="213970"/>
                  </a:moveTo>
                  <a:lnTo>
                    <a:pt x="366997" y="14750"/>
                  </a:lnTo>
                  <a:cubicBezTo>
                    <a:pt x="422687" y="19772"/>
                    <a:pt x="474147" y="83075"/>
                    <a:pt x="503288" y="182901"/>
                  </a:cubicBezTo>
                  <a:cubicBezTo>
                    <a:pt x="460347" y="202573"/>
                    <a:pt x="414571" y="213006"/>
                    <a:pt x="366997" y="213970"/>
                  </a:cubicBezTo>
                  <a:close/>
                  <a:moveTo>
                    <a:pt x="366997" y="505648"/>
                  </a:moveTo>
                  <a:cubicBezTo>
                    <a:pt x="414557" y="506598"/>
                    <a:pt x="460347" y="517045"/>
                    <a:pt x="503302" y="536702"/>
                  </a:cubicBezTo>
                  <a:cubicBezTo>
                    <a:pt x="474176" y="636499"/>
                    <a:pt x="422745" y="699788"/>
                    <a:pt x="366997" y="704853"/>
                  </a:cubicBezTo>
                  <a:lnTo>
                    <a:pt x="366997" y="505648"/>
                  </a:lnTo>
                  <a:close/>
                  <a:moveTo>
                    <a:pt x="541350" y="346447"/>
                  </a:moveTo>
                  <a:cubicBezTo>
                    <a:pt x="540357" y="292023"/>
                    <a:pt x="533133" y="238462"/>
                    <a:pt x="520383" y="190672"/>
                  </a:cubicBezTo>
                  <a:cubicBezTo>
                    <a:pt x="554503" y="173648"/>
                    <a:pt x="585500" y="151458"/>
                    <a:pt x="612683" y="124563"/>
                  </a:cubicBezTo>
                  <a:cubicBezTo>
                    <a:pt x="669237" y="185319"/>
                    <a:pt x="701759" y="263573"/>
                    <a:pt x="704925" y="346447"/>
                  </a:cubicBezTo>
                  <a:lnTo>
                    <a:pt x="541350" y="346447"/>
                  </a:lnTo>
                  <a:close/>
                  <a:moveTo>
                    <a:pt x="496668" y="42595"/>
                  </a:moveTo>
                  <a:cubicBezTo>
                    <a:pt x="499215" y="43689"/>
                    <a:pt x="501748" y="44826"/>
                    <a:pt x="504252" y="45992"/>
                  </a:cubicBezTo>
                  <a:cubicBezTo>
                    <a:pt x="505087" y="46380"/>
                    <a:pt x="505921" y="46783"/>
                    <a:pt x="506756" y="47186"/>
                  </a:cubicBezTo>
                  <a:cubicBezTo>
                    <a:pt x="508425" y="47963"/>
                    <a:pt x="510080" y="48754"/>
                    <a:pt x="511735" y="49560"/>
                  </a:cubicBezTo>
                  <a:cubicBezTo>
                    <a:pt x="512742" y="50050"/>
                    <a:pt x="513721" y="50568"/>
                    <a:pt x="514714" y="51057"/>
                  </a:cubicBezTo>
                  <a:cubicBezTo>
                    <a:pt x="516182" y="51791"/>
                    <a:pt x="517649" y="52525"/>
                    <a:pt x="519117" y="53287"/>
                  </a:cubicBezTo>
                  <a:cubicBezTo>
                    <a:pt x="520168" y="53834"/>
                    <a:pt x="521218" y="54410"/>
                    <a:pt x="522269" y="54957"/>
                  </a:cubicBezTo>
                  <a:cubicBezTo>
                    <a:pt x="523650" y="55691"/>
                    <a:pt x="525032" y="56425"/>
                    <a:pt x="526399" y="57173"/>
                  </a:cubicBezTo>
                  <a:cubicBezTo>
                    <a:pt x="527478" y="57763"/>
                    <a:pt x="528543" y="58367"/>
                    <a:pt x="529608" y="58972"/>
                  </a:cubicBezTo>
                  <a:cubicBezTo>
                    <a:pt x="530932" y="59720"/>
                    <a:pt x="532270" y="60468"/>
                    <a:pt x="533579" y="61245"/>
                  </a:cubicBezTo>
                  <a:cubicBezTo>
                    <a:pt x="534659" y="61878"/>
                    <a:pt x="535724" y="62512"/>
                    <a:pt x="536788" y="63159"/>
                  </a:cubicBezTo>
                  <a:cubicBezTo>
                    <a:pt x="538084" y="63922"/>
                    <a:pt x="539364" y="64699"/>
                    <a:pt x="540645" y="65490"/>
                  </a:cubicBezTo>
                  <a:cubicBezTo>
                    <a:pt x="541724" y="66152"/>
                    <a:pt x="542789" y="66829"/>
                    <a:pt x="543854" y="67505"/>
                  </a:cubicBezTo>
                  <a:cubicBezTo>
                    <a:pt x="545106" y="68297"/>
                    <a:pt x="546358" y="69088"/>
                    <a:pt x="547610" y="69894"/>
                  </a:cubicBezTo>
                  <a:cubicBezTo>
                    <a:pt x="548675" y="70585"/>
                    <a:pt x="549740" y="71290"/>
                    <a:pt x="550805" y="71995"/>
                  </a:cubicBezTo>
                  <a:cubicBezTo>
                    <a:pt x="552028" y="72815"/>
                    <a:pt x="553251" y="73635"/>
                    <a:pt x="554474" y="74456"/>
                  </a:cubicBezTo>
                  <a:cubicBezTo>
                    <a:pt x="555525" y="75175"/>
                    <a:pt x="556575" y="75909"/>
                    <a:pt x="557626" y="76643"/>
                  </a:cubicBezTo>
                  <a:cubicBezTo>
                    <a:pt x="558834" y="77492"/>
                    <a:pt x="560029" y="78341"/>
                    <a:pt x="561223" y="79190"/>
                  </a:cubicBezTo>
                  <a:cubicBezTo>
                    <a:pt x="562259" y="79938"/>
                    <a:pt x="563296" y="80687"/>
                    <a:pt x="564332" y="81449"/>
                  </a:cubicBezTo>
                  <a:cubicBezTo>
                    <a:pt x="565512" y="82327"/>
                    <a:pt x="566692" y="83205"/>
                    <a:pt x="567872" y="84097"/>
                  </a:cubicBezTo>
                  <a:cubicBezTo>
                    <a:pt x="568893" y="84874"/>
                    <a:pt x="569915" y="85651"/>
                    <a:pt x="570922" y="86428"/>
                  </a:cubicBezTo>
                  <a:cubicBezTo>
                    <a:pt x="572088" y="87335"/>
                    <a:pt x="573254" y="88242"/>
                    <a:pt x="574405" y="89163"/>
                  </a:cubicBezTo>
                  <a:cubicBezTo>
                    <a:pt x="575398" y="89954"/>
                    <a:pt x="576405" y="90745"/>
                    <a:pt x="577384" y="91551"/>
                  </a:cubicBezTo>
                  <a:cubicBezTo>
                    <a:pt x="578535" y="92487"/>
                    <a:pt x="579686" y="93451"/>
                    <a:pt x="580837" y="94401"/>
                  </a:cubicBezTo>
                  <a:cubicBezTo>
                    <a:pt x="581801" y="95206"/>
                    <a:pt x="582780" y="96027"/>
                    <a:pt x="583744" y="96847"/>
                  </a:cubicBezTo>
                  <a:cubicBezTo>
                    <a:pt x="584895" y="97826"/>
                    <a:pt x="586032" y="98818"/>
                    <a:pt x="587169" y="99826"/>
                  </a:cubicBezTo>
                  <a:cubicBezTo>
                    <a:pt x="588104" y="100646"/>
                    <a:pt x="589054" y="101466"/>
                    <a:pt x="589990" y="102301"/>
                  </a:cubicBezTo>
                  <a:cubicBezTo>
                    <a:pt x="591141" y="103323"/>
                    <a:pt x="592263" y="104373"/>
                    <a:pt x="593400" y="105409"/>
                  </a:cubicBezTo>
                  <a:cubicBezTo>
                    <a:pt x="594307" y="106244"/>
                    <a:pt x="595213" y="107064"/>
                    <a:pt x="596105" y="107899"/>
                  </a:cubicBezTo>
                  <a:cubicBezTo>
                    <a:pt x="597257" y="108992"/>
                    <a:pt x="598408" y="110100"/>
                    <a:pt x="599545" y="111194"/>
                  </a:cubicBezTo>
                  <a:cubicBezTo>
                    <a:pt x="600394" y="112014"/>
                    <a:pt x="601257" y="112835"/>
                    <a:pt x="602092" y="113655"/>
                  </a:cubicBezTo>
                  <a:cubicBezTo>
                    <a:pt x="602279" y="113842"/>
                    <a:pt x="602466" y="114029"/>
                    <a:pt x="602653" y="114216"/>
                  </a:cubicBezTo>
                  <a:cubicBezTo>
                    <a:pt x="577182" y="139428"/>
                    <a:pt x="548214" y="160337"/>
                    <a:pt x="516397" y="176541"/>
                  </a:cubicBezTo>
                  <a:cubicBezTo>
                    <a:pt x="501302" y="125700"/>
                    <a:pt x="480033" y="82845"/>
                    <a:pt x="454648" y="52223"/>
                  </a:cubicBezTo>
                  <a:cubicBezTo>
                    <a:pt x="443510" y="38782"/>
                    <a:pt x="431667" y="27845"/>
                    <a:pt x="419349" y="19499"/>
                  </a:cubicBezTo>
                  <a:cubicBezTo>
                    <a:pt x="445885" y="24133"/>
                    <a:pt x="471744" y="31831"/>
                    <a:pt x="496668" y="42595"/>
                  </a:cubicBezTo>
                  <a:close/>
                  <a:moveTo>
                    <a:pt x="419392" y="700076"/>
                  </a:moveTo>
                  <a:cubicBezTo>
                    <a:pt x="431710" y="691744"/>
                    <a:pt x="443539" y="680807"/>
                    <a:pt x="454677" y="667366"/>
                  </a:cubicBezTo>
                  <a:cubicBezTo>
                    <a:pt x="480062" y="636744"/>
                    <a:pt x="501316" y="593875"/>
                    <a:pt x="516426" y="543034"/>
                  </a:cubicBezTo>
                  <a:cubicBezTo>
                    <a:pt x="548243" y="559237"/>
                    <a:pt x="577197" y="580147"/>
                    <a:pt x="602682" y="605358"/>
                  </a:cubicBezTo>
                  <a:cubicBezTo>
                    <a:pt x="602509" y="605531"/>
                    <a:pt x="602322" y="605718"/>
                    <a:pt x="602149" y="605891"/>
                  </a:cubicBezTo>
                  <a:cubicBezTo>
                    <a:pt x="601272" y="606754"/>
                    <a:pt x="600379" y="607603"/>
                    <a:pt x="599487" y="608467"/>
                  </a:cubicBezTo>
                  <a:cubicBezTo>
                    <a:pt x="598379" y="609532"/>
                    <a:pt x="597271" y="610611"/>
                    <a:pt x="596149" y="611661"/>
                  </a:cubicBezTo>
                  <a:cubicBezTo>
                    <a:pt x="595228" y="612525"/>
                    <a:pt x="594307" y="613374"/>
                    <a:pt x="593386" y="614223"/>
                  </a:cubicBezTo>
                  <a:cubicBezTo>
                    <a:pt x="592278" y="615245"/>
                    <a:pt x="591155" y="616266"/>
                    <a:pt x="590033" y="617274"/>
                  </a:cubicBezTo>
                  <a:cubicBezTo>
                    <a:pt x="589083" y="618123"/>
                    <a:pt x="588133" y="618957"/>
                    <a:pt x="587183" y="619792"/>
                  </a:cubicBezTo>
                  <a:cubicBezTo>
                    <a:pt x="586061" y="620785"/>
                    <a:pt x="584939" y="621763"/>
                    <a:pt x="583802" y="622728"/>
                  </a:cubicBezTo>
                  <a:cubicBezTo>
                    <a:pt x="582838" y="623562"/>
                    <a:pt x="581845" y="624368"/>
                    <a:pt x="580866" y="625188"/>
                  </a:cubicBezTo>
                  <a:cubicBezTo>
                    <a:pt x="579729" y="626138"/>
                    <a:pt x="578592" y="627088"/>
                    <a:pt x="577441" y="628023"/>
                  </a:cubicBezTo>
                  <a:cubicBezTo>
                    <a:pt x="576448" y="628829"/>
                    <a:pt x="575441" y="629635"/>
                    <a:pt x="574448" y="630426"/>
                  </a:cubicBezTo>
                  <a:cubicBezTo>
                    <a:pt x="573297" y="631347"/>
                    <a:pt x="572131" y="632254"/>
                    <a:pt x="570966" y="633161"/>
                  </a:cubicBezTo>
                  <a:cubicBezTo>
                    <a:pt x="569958" y="633952"/>
                    <a:pt x="568936" y="634729"/>
                    <a:pt x="567915" y="635492"/>
                  </a:cubicBezTo>
                  <a:cubicBezTo>
                    <a:pt x="566749" y="636384"/>
                    <a:pt x="565569" y="637262"/>
                    <a:pt x="564389" y="638125"/>
                  </a:cubicBezTo>
                  <a:cubicBezTo>
                    <a:pt x="563353" y="638888"/>
                    <a:pt x="562317" y="639636"/>
                    <a:pt x="561281" y="640399"/>
                  </a:cubicBezTo>
                  <a:cubicBezTo>
                    <a:pt x="560086" y="641262"/>
                    <a:pt x="558892" y="642111"/>
                    <a:pt x="557683" y="642946"/>
                  </a:cubicBezTo>
                  <a:cubicBezTo>
                    <a:pt x="556633" y="643680"/>
                    <a:pt x="555582" y="644414"/>
                    <a:pt x="554532" y="645133"/>
                  </a:cubicBezTo>
                  <a:cubicBezTo>
                    <a:pt x="553309" y="645968"/>
                    <a:pt x="552085" y="646788"/>
                    <a:pt x="550862" y="647608"/>
                  </a:cubicBezTo>
                  <a:cubicBezTo>
                    <a:pt x="549797" y="648314"/>
                    <a:pt x="548747" y="649019"/>
                    <a:pt x="547682" y="649710"/>
                  </a:cubicBezTo>
                  <a:cubicBezTo>
                    <a:pt x="546430" y="650515"/>
                    <a:pt x="545178" y="651321"/>
                    <a:pt x="543926" y="652113"/>
                  </a:cubicBezTo>
                  <a:cubicBezTo>
                    <a:pt x="542861" y="652789"/>
                    <a:pt x="541796" y="653465"/>
                    <a:pt x="540717" y="654113"/>
                  </a:cubicBezTo>
                  <a:cubicBezTo>
                    <a:pt x="539436" y="654904"/>
                    <a:pt x="538156" y="655667"/>
                    <a:pt x="536860" y="656444"/>
                  </a:cubicBezTo>
                  <a:cubicBezTo>
                    <a:pt x="535781" y="657092"/>
                    <a:pt x="534716" y="657725"/>
                    <a:pt x="533637" y="658358"/>
                  </a:cubicBezTo>
                  <a:cubicBezTo>
                    <a:pt x="532328" y="659121"/>
                    <a:pt x="530989" y="659869"/>
                    <a:pt x="529665" y="660617"/>
                  </a:cubicBezTo>
                  <a:cubicBezTo>
                    <a:pt x="528600" y="661222"/>
                    <a:pt x="527536" y="661826"/>
                    <a:pt x="526456" y="662416"/>
                  </a:cubicBezTo>
                  <a:cubicBezTo>
                    <a:pt x="525075" y="663179"/>
                    <a:pt x="523693" y="663913"/>
                    <a:pt x="522297" y="664647"/>
                  </a:cubicBezTo>
                  <a:cubicBezTo>
                    <a:pt x="521261" y="665208"/>
                    <a:pt x="520211" y="665769"/>
                    <a:pt x="519175" y="666316"/>
                  </a:cubicBezTo>
                  <a:cubicBezTo>
                    <a:pt x="517707" y="667079"/>
                    <a:pt x="516239" y="667813"/>
                    <a:pt x="514757" y="668561"/>
                  </a:cubicBezTo>
                  <a:cubicBezTo>
                    <a:pt x="513764" y="669064"/>
                    <a:pt x="512785" y="669568"/>
                    <a:pt x="511792" y="670057"/>
                  </a:cubicBezTo>
                  <a:cubicBezTo>
                    <a:pt x="510138" y="670863"/>
                    <a:pt x="508468" y="671655"/>
                    <a:pt x="506799" y="672432"/>
                  </a:cubicBezTo>
                  <a:cubicBezTo>
                    <a:pt x="505964" y="672820"/>
                    <a:pt x="505144" y="673223"/>
                    <a:pt x="504295" y="673612"/>
                  </a:cubicBezTo>
                  <a:cubicBezTo>
                    <a:pt x="501777" y="674763"/>
                    <a:pt x="499258" y="675900"/>
                    <a:pt x="496711" y="677008"/>
                  </a:cubicBezTo>
                  <a:cubicBezTo>
                    <a:pt x="471759" y="687786"/>
                    <a:pt x="445928" y="695471"/>
                    <a:pt x="419392" y="700076"/>
                  </a:cubicBezTo>
                  <a:close/>
                </a:path>
              </a:pathLst>
            </a:custGeom>
            <a:solidFill>
              <a:srgbClr val="0B4795"/>
            </a:solidFill>
            <a:ln cap="flat" cmpd="sng" w="9525">
              <a:solidFill>
                <a:srgbClr val="0073C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5366138" y="2575065"/>
              <a:ext cx="209400" cy="179481"/>
            </a:xfrm>
            <a:custGeom>
              <a:rect b="b" l="l" r="r" t="t"/>
              <a:pathLst>
                <a:path extrusionOk="0" h="812251" w="947650">
                  <a:moveTo>
                    <a:pt x="44967" y="798973"/>
                  </a:moveTo>
                  <a:cubicBezTo>
                    <a:pt x="64935" y="786551"/>
                    <a:pt x="122149" y="745628"/>
                    <a:pt x="154520" y="667574"/>
                  </a:cubicBezTo>
                  <a:cubicBezTo>
                    <a:pt x="156436" y="662969"/>
                    <a:pt x="154985" y="657610"/>
                    <a:pt x="150979" y="654649"/>
                  </a:cubicBezTo>
                  <a:cubicBezTo>
                    <a:pt x="58105" y="585671"/>
                    <a:pt x="0" y="487243"/>
                    <a:pt x="0" y="377999"/>
                  </a:cubicBezTo>
                  <a:cubicBezTo>
                    <a:pt x="0" y="169244"/>
                    <a:pt x="212141" y="0"/>
                    <a:pt x="473815" y="0"/>
                  </a:cubicBezTo>
                  <a:cubicBezTo>
                    <a:pt x="735509" y="0"/>
                    <a:pt x="947650" y="169244"/>
                    <a:pt x="947650" y="377999"/>
                  </a:cubicBezTo>
                  <a:cubicBezTo>
                    <a:pt x="947650" y="586774"/>
                    <a:pt x="735509" y="755999"/>
                    <a:pt x="473815" y="755999"/>
                  </a:cubicBezTo>
                  <a:cubicBezTo>
                    <a:pt x="415033" y="755999"/>
                    <a:pt x="358748" y="747466"/>
                    <a:pt x="306796" y="731851"/>
                  </a:cubicBezTo>
                  <a:cubicBezTo>
                    <a:pt x="303371" y="730826"/>
                    <a:pt x="299656" y="731522"/>
                    <a:pt x="296851" y="733728"/>
                  </a:cubicBezTo>
                  <a:cubicBezTo>
                    <a:pt x="172592" y="831014"/>
                    <a:pt x="74048" y="813716"/>
                    <a:pt x="45934" y="805783"/>
                  </a:cubicBezTo>
                  <a:cubicBezTo>
                    <a:pt x="42800" y="804893"/>
                    <a:pt x="42181" y="800714"/>
                    <a:pt x="44967" y="798973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73C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5366138" y="3214938"/>
              <a:ext cx="209400" cy="120347"/>
            </a:xfrm>
            <a:custGeom>
              <a:rect b="b" l="l" r="r" t="t"/>
              <a:pathLst>
                <a:path extrusionOk="0" h="546618" w="951100">
                  <a:moveTo>
                    <a:pt x="942565" y="5862"/>
                  </a:moveTo>
                  <a:cubicBezTo>
                    <a:pt x="942012" y="5387"/>
                    <a:pt x="941460" y="4949"/>
                    <a:pt x="940869" y="4530"/>
                  </a:cubicBezTo>
                  <a:cubicBezTo>
                    <a:pt x="936810" y="1599"/>
                    <a:pt x="931894" y="0"/>
                    <a:pt x="926845" y="0"/>
                  </a:cubicBezTo>
                  <a:lnTo>
                    <a:pt x="24275" y="0"/>
                  </a:lnTo>
                  <a:cubicBezTo>
                    <a:pt x="18521" y="0"/>
                    <a:pt x="12938" y="2075"/>
                    <a:pt x="8555" y="5843"/>
                  </a:cubicBezTo>
                  <a:cubicBezTo>
                    <a:pt x="8555" y="5843"/>
                    <a:pt x="8536" y="5862"/>
                    <a:pt x="8536" y="5862"/>
                  </a:cubicBezTo>
                  <a:cubicBezTo>
                    <a:pt x="8517" y="5882"/>
                    <a:pt x="8498" y="5882"/>
                    <a:pt x="8498" y="5901"/>
                  </a:cubicBezTo>
                  <a:cubicBezTo>
                    <a:pt x="3087" y="10602"/>
                    <a:pt x="0" y="17454"/>
                    <a:pt x="0" y="24649"/>
                  </a:cubicBezTo>
                  <a:lnTo>
                    <a:pt x="0" y="521970"/>
                  </a:lnTo>
                  <a:cubicBezTo>
                    <a:pt x="0" y="528784"/>
                    <a:pt x="2801" y="535274"/>
                    <a:pt x="7736" y="539976"/>
                  </a:cubicBezTo>
                  <a:cubicBezTo>
                    <a:pt x="7984" y="540261"/>
                    <a:pt x="8269" y="540528"/>
                    <a:pt x="8555" y="540775"/>
                  </a:cubicBezTo>
                  <a:cubicBezTo>
                    <a:pt x="12938" y="544544"/>
                    <a:pt x="18521" y="546619"/>
                    <a:pt x="24275" y="546619"/>
                  </a:cubicBezTo>
                  <a:lnTo>
                    <a:pt x="926845" y="546619"/>
                  </a:lnTo>
                  <a:cubicBezTo>
                    <a:pt x="927569" y="546619"/>
                    <a:pt x="928293" y="546581"/>
                    <a:pt x="928998" y="546523"/>
                  </a:cubicBezTo>
                  <a:cubicBezTo>
                    <a:pt x="933990" y="546067"/>
                    <a:pt x="938754" y="544068"/>
                    <a:pt x="942565" y="540756"/>
                  </a:cubicBezTo>
                  <a:cubicBezTo>
                    <a:pt x="942565" y="540756"/>
                    <a:pt x="942565" y="540756"/>
                    <a:pt x="942565" y="540756"/>
                  </a:cubicBezTo>
                  <a:cubicBezTo>
                    <a:pt x="942565" y="540756"/>
                    <a:pt x="942565" y="540756"/>
                    <a:pt x="942565" y="540756"/>
                  </a:cubicBezTo>
                  <a:cubicBezTo>
                    <a:pt x="947995" y="536036"/>
                    <a:pt x="951101" y="529203"/>
                    <a:pt x="951101" y="521970"/>
                  </a:cubicBezTo>
                  <a:lnTo>
                    <a:pt x="951101" y="24649"/>
                  </a:lnTo>
                  <a:cubicBezTo>
                    <a:pt x="951120" y="17435"/>
                    <a:pt x="948014" y="10583"/>
                    <a:pt x="942565" y="5862"/>
                  </a:cubicBezTo>
                  <a:close/>
                  <a:moveTo>
                    <a:pt x="910478" y="19034"/>
                  </a:moveTo>
                  <a:lnTo>
                    <a:pt x="483344" y="307475"/>
                  </a:lnTo>
                  <a:cubicBezTo>
                    <a:pt x="478618" y="310673"/>
                    <a:pt x="472502" y="310673"/>
                    <a:pt x="467776" y="307475"/>
                  </a:cubicBezTo>
                  <a:lnTo>
                    <a:pt x="405374" y="265334"/>
                  </a:lnTo>
                  <a:cubicBezTo>
                    <a:pt x="405374" y="265334"/>
                    <a:pt x="405374" y="265334"/>
                    <a:pt x="405374" y="265334"/>
                  </a:cubicBezTo>
                  <a:lnTo>
                    <a:pt x="40623" y="19034"/>
                  </a:lnTo>
                  <a:lnTo>
                    <a:pt x="910478" y="19034"/>
                  </a:lnTo>
                  <a:close/>
                  <a:moveTo>
                    <a:pt x="19054" y="519172"/>
                  </a:moveTo>
                  <a:lnTo>
                    <a:pt x="19054" y="27447"/>
                  </a:lnTo>
                  <a:lnTo>
                    <a:pt x="383157" y="273309"/>
                  </a:lnTo>
                  <a:lnTo>
                    <a:pt x="19054" y="519172"/>
                  </a:lnTo>
                  <a:close/>
                  <a:moveTo>
                    <a:pt x="40623" y="527585"/>
                  </a:moveTo>
                  <a:lnTo>
                    <a:pt x="400173" y="284806"/>
                  </a:lnTo>
                  <a:lnTo>
                    <a:pt x="457106" y="323255"/>
                  </a:lnTo>
                  <a:cubicBezTo>
                    <a:pt x="462708" y="327042"/>
                    <a:pt x="469129" y="328927"/>
                    <a:pt x="475569" y="328927"/>
                  </a:cubicBezTo>
                  <a:cubicBezTo>
                    <a:pt x="481991" y="328927"/>
                    <a:pt x="488412" y="327023"/>
                    <a:pt x="494014" y="323255"/>
                  </a:cubicBezTo>
                  <a:lnTo>
                    <a:pt x="550947" y="284806"/>
                  </a:lnTo>
                  <a:lnTo>
                    <a:pt x="910478" y="527604"/>
                  </a:lnTo>
                  <a:lnTo>
                    <a:pt x="40623" y="527604"/>
                  </a:lnTo>
                  <a:close/>
                  <a:moveTo>
                    <a:pt x="932066" y="519191"/>
                  </a:moveTo>
                  <a:lnTo>
                    <a:pt x="567962" y="273309"/>
                  </a:lnTo>
                  <a:lnTo>
                    <a:pt x="932066" y="27428"/>
                  </a:lnTo>
                  <a:lnTo>
                    <a:pt x="932066" y="519191"/>
                  </a:lnTo>
                  <a:close/>
                </a:path>
              </a:pathLst>
            </a:custGeom>
            <a:solidFill>
              <a:srgbClr val="0B4795"/>
            </a:solidFill>
            <a:ln cap="flat" cmpd="sng" w="9525">
              <a:solidFill>
                <a:srgbClr val="0073C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2" name="Google Shape;46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8502" y="813097"/>
            <a:ext cx="1514143" cy="151414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5"/>
          <p:cNvSpPr txBox="1"/>
          <p:nvPr/>
        </p:nvSpPr>
        <p:spPr>
          <a:xfrm>
            <a:off x="5921141" y="1370114"/>
            <a:ext cx="235589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Hai domande?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testo, Carattere, logo, Elementi grafici&#10;&#10;Descrizione generata automaticamente" id="464" name="Google Shape;464;p35"/>
          <p:cNvPicPr preferRelativeResize="0"/>
          <p:nvPr/>
        </p:nvPicPr>
        <p:blipFill rotWithShape="1">
          <a:blip r:embed="rId5">
            <a:alphaModFix/>
          </a:blip>
          <a:srcRect b="50451" l="13298" r="13012" t="30352"/>
          <a:stretch/>
        </p:blipFill>
        <p:spPr>
          <a:xfrm>
            <a:off x="5451526" y="4928111"/>
            <a:ext cx="6273686" cy="1634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43" name="Google Shape;143;p4"/>
          <p:cNvSpPr txBox="1"/>
          <p:nvPr>
            <p:ph idx="2" type="body"/>
          </p:nvPr>
        </p:nvSpPr>
        <p:spPr>
          <a:xfrm rot="-5400000">
            <a:off x="-319349" y="2926757"/>
            <a:ext cx="2109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>
                <a:solidFill>
                  <a:schemeClr val="accent3"/>
                </a:solidFill>
              </a:rPr>
              <a:t>OpenRosetta</a:t>
            </a:r>
            <a:endParaRPr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44" name="Google Shape;144;p4"/>
          <p:cNvSpPr txBox="1"/>
          <p:nvPr>
            <p:ph idx="3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45" name="Google Shape;145;p4"/>
          <p:cNvSpPr txBox="1"/>
          <p:nvPr/>
        </p:nvSpPr>
        <p:spPr>
          <a:xfrm>
            <a:off x="1376801" y="1186900"/>
            <a:ext cx="6633600" cy="15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Cos’è Open Rosetta.ai?</a:t>
            </a:r>
            <a:endParaRPr b="1" sz="4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1376800" y="2169550"/>
            <a:ext cx="9737700" cy="21790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software innovativo che </a:t>
            </a:r>
            <a:r>
              <a:rPr b="1" lang="it-IT" sz="2400">
                <a:solidFill>
                  <a:srgbClr val="0073C2"/>
                </a:solidFill>
                <a:latin typeface="Arial"/>
                <a:ea typeface="Arial"/>
                <a:cs typeface="Arial"/>
                <a:sym typeface="Arial"/>
              </a:rPr>
              <a:t>unisce le logiche DAM e PIM</a:t>
            </a: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declinandole per il </a:t>
            </a:r>
            <a:r>
              <a:rPr b="1" lang="it-IT" sz="2400">
                <a:solidFill>
                  <a:srgbClr val="0073C2"/>
                </a:solidFill>
                <a:latin typeface="Arial"/>
                <a:ea typeface="Arial"/>
                <a:cs typeface="Arial"/>
                <a:sym typeface="Arial"/>
              </a:rPr>
              <a:t>settore del turismo</a:t>
            </a: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Permette di ottimizzare processi interni e </a:t>
            </a:r>
            <a:r>
              <a:rPr b="1" lang="it-IT" sz="2400">
                <a:solidFill>
                  <a:srgbClr val="0073C2"/>
                </a:solidFill>
                <a:latin typeface="Arial"/>
                <a:ea typeface="Arial"/>
                <a:cs typeface="Arial"/>
                <a:sym typeface="Arial"/>
              </a:rPr>
              <a:t>comunicazione attraverso numerosi touch point</a:t>
            </a: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 interazione con l’ospite.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1513263" y="4678450"/>
            <a:ext cx="1508700" cy="1141500"/>
          </a:xfrm>
          <a:prstGeom prst="roundRect">
            <a:avLst>
              <a:gd fmla="val 16667" name="adj"/>
            </a:avLst>
          </a:prstGeom>
          <a:solidFill>
            <a:srgbClr val="0B4795"/>
          </a:solidFill>
          <a:ln cap="flat" cmpd="sng" w="9525">
            <a:solidFill>
              <a:srgbClr val="0B47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1513261" y="4898350"/>
            <a:ext cx="15087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DAM</a:t>
            </a:r>
            <a:endParaRPr b="1" sz="3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3699588" y="4678449"/>
            <a:ext cx="1508700" cy="1141500"/>
          </a:xfrm>
          <a:prstGeom prst="roundRect">
            <a:avLst>
              <a:gd fmla="val 16667" name="adj"/>
            </a:avLst>
          </a:prstGeom>
          <a:solidFill>
            <a:srgbClr val="0073C2"/>
          </a:solidFill>
          <a:ln cap="flat" cmpd="sng" w="9525">
            <a:solidFill>
              <a:srgbClr val="0069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3699586" y="4898350"/>
            <a:ext cx="15087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PIM</a:t>
            </a:r>
            <a:endParaRPr b="1" sz="3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5885913" y="4678449"/>
            <a:ext cx="1508700" cy="1141500"/>
          </a:xfrm>
          <a:prstGeom prst="roundRect">
            <a:avLst>
              <a:gd fmla="val 16667" name="adj"/>
            </a:avLst>
          </a:prstGeom>
          <a:solidFill>
            <a:srgbClr val="00B5E5"/>
          </a:solidFill>
          <a:ln cap="flat" cmpd="sng" w="9525">
            <a:solidFill>
              <a:srgbClr val="00B5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5885913" y="4978511"/>
            <a:ext cx="1508700" cy="841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FOCUS SU TURISMO</a:t>
            </a:r>
            <a:endParaRPr b="1" sz="3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8072250" y="4349050"/>
            <a:ext cx="3042300" cy="1800300"/>
          </a:xfrm>
          <a:prstGeom prst="roundRect">
            <a:avLst>
              <a:gd fmla="val 16667" name="adj"/>
            </a:avLst>
          </a:prstGeom>
          <a:solidFill>
            <a:srgbClr val="324C9D"/>
          </a:solidFill>
          <a:ln cap="flat" cmpd="sng" w="9525">
            <a:solidFill>
              <a:srgbClr val="2288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3077366" y="5042387"/>
            <a:ext cx="484934" cy="413614"/>
          </a:xfrm>
          <a:custGeom>
            <a:rect b="b" l="l" r="r" t="t"/>
            <a:pathLst>
              <a:path extrusionOk="0" h="10687" w="12512">
                <a:moveTo>
                  <a:pt x="7173" y="1876"/>
                </a:moveTo>
                <a:cubicBezTo>
                  <a:pt x="7489" y="1876"/>
                  <a:pt x="7804" y="2085"/>
                  <a:pt x="7804" y="2501"/>
                </a:cubicBezTo>
                <a:lnTo>
                  <a:pt x="7804" y="4692"/>
                </a:lnTo>
                <a:lnTo>
                  <a:pt x="9995" y="4692"/>
                </a:lnTo>
                <a:cubicBezTo>
                  <a:pt x="10757" y="4764"/>
                  <a:pt x="10757" y="5907"/>
                  <a:pt x="9995" y="5954"/>
                </a:cubicBezTo>
                <a:lnTo>
                  <a:pt x="7804" y="5954"/>
                </a:lnTo>
                <a:lnTo>
                  <a:pt x="7804" y="8193"/>
                </a:lnTo>
                <a:cubicBezTo>
                  <a:pt x="7804" y="8610"/>
                  <a:pt x="7489" y="8818"/>
                  <a:pt x="7173" y="8818"/>
                </a:cubicBezTo>
                <a:cubicBezTo>
                  <a:pt x="6858" y="8818"/>
                  <a:pt x="6542" y="8610"/>
                  <a:pt x="6542" y="8193"/>
                </a:cubicBezTo>
                <a:lnTo>
                  <a:pt x="6542" y="5954"/>
                </a:lnTo>
                <a:lnTo>
                  <a:pt x="4327" y="5954"/>
                </a:lnTo>
                <a:cubicBezTo>
                  <a:pt x="3542" y="5907"/>
                  <a:pt x="3542" y="4764"/>
                  <a:pt x="4327" y="4692"/>
                </a:cubicBezTo>
                <a:lnTo>
                  <a:pt x="6542" y="4692"/>
                </a:lnTo>
                <a:lnTo>
                  <a:pt x="6542" y="2501"/>
                </a:lnTo>
                <a:cubicBezTo>
                  <a:pt x="6542" y="2085"/>
                  <a:pt x="6858" y="1876"/>
                  <a:pt x="7173" y="1876"/>
                </a:cubicBezTo>
                <a:close/>
                <a:moveTo>
                  <a:pt x="7156" y="1"/>
                </a:moveTo>
                <a:cubicBezTo>
                  <a:pt x="2389" y="1"/>
                  <a:pt x="0" y="5747"/>
                  <a:pt x="3375" y="9122"/>
                </a:cubicBezTo>
                <a:cubicBezTo>
                  <a:pt x="4464" y="10203"/>
                  <a:pt x="5799" y="10687"/>
                  <a:pt x="7109" y="10687"/>
                </a:cubicBezTo>
                <a:cubicBezTo>
                  <a:pt x="9867" y="10687"/>
                  <a:pt x="12512" y="8541"/>
                  <a:pt x="12496" y="5312"/>
                </a:cubicBezTo>
                <a:cubicBezTo>
                  <a:pt x="12472" y="2382"/>
                  <a:pt x="10091" y="25"/>
                  <a:pt x="7185" y="1"/>
                </a:cubicBezTo>
                <a:cubicBezTo>
                  <a:pt x="7175" y="1"/>
                  <a:pt x="7165" y="1"/>
                  <a:pt x="7156" y="1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rgbClr val="2288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 flipH="1">
            <a:off x="7488563" y="5063129"/>
            <a:ext cx="489763" cy="372121"/>
          </a:xfrm>
          <a:custGeom>
            <a:rect b="b" l="l" r="r" t="t"/>
            <a:pathLst>
              <a:path extrusionOk="0" h="8161" w="10741">
                <a:moveTo>
                  <a:pt x="4738" y="0"/>
                </a:moveTo>
                <a:cubicBezTo>
                  <a:pt x="4672" y="0"/>
                  <a:pt x="4605" y="23"/>
                  <a:pt x="4549" y="72"/>
                </a:cubicBezTo>
                <a:lnTo>
                  <a:pt x="143" y="3835"/>
                </a:lnTo>
                <a:cubicBezTo>
                  <a:pt x="0" y="3954"/>
                  <a:pt x="0" y="4192"/>
                  <a:pt x="143" y="4311"/>
                </a:cubicBezTo>
                <a:lnTo>
                  <a:pt x="4549" y="8074"/>
                </a:lnTo>
                <a:cubicBezTo>
                  <a:pt x="4609" y="8133"/>
                  <a:pt x="4680" y="8160"/>
                  <a:pt x="4750" y="8160"/>
                </a:cubicBezTo>
                <a:cubicBezTo>
                  <a:pt x="4903" y="8160"/>
                  <a:pt x="5049" y="8032"/>
                  <a:pt x="5049" y="7836"/>
                </a:cubicBezTo>
                <a:lnTo>
                  <a:pt x="5049" y="6264"/>
                </a:lnTo>
                <a:lnTo>
                  <a:pt x="10407" y="6264"/>
                </a:lnTo>
                <a:cubicBezTo>
                  <a:pt x="10421" y="6266"/>
                  <a:pt x="10435" y="6266"/>
                  <a:pt x="10448" y="6266"/>
                </a:cubicBezTo>
                <a:cubicBezTo>
                  <a:pt x="10618" y="6266"/>
                  <a:pt x="10741" y="6132"/>
                  <a:pt x="10741" y="5978"/>
                </a:cubicBezTo>
                <a:lnTo>
                  <a:pt x="10741" y="2192"/>
                </a:lnTo>
                <a:cubicBezTo>
                  <a:pt x="10741" y="2025"/>
                  <a:pt x="10598" y="1882"/>
                  <a:pt x="10407" y="1882"/>
                </a:cubicBezTo>
                <a:lnTo>
                  <a:pt x="5049" y="1882"/>
                </a:lnTo>
                <a:lnTo>
                  <a:pt x="5049" y="310"/>
                </a:lnTo>
                <a:cubicBezTo>
                  <a:pt x="5049" y="126"/>
                  <a:pt x="4896" y="0"/>
                  <a:pt x="4738" y="0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rgbClr val="2288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5282954" y="5042399"/>
            <a:ext cx="484934" cy="413614"/>
          </a:xfrm>
          <a:custGeom>
            <a:rect b="b" l="l" r="r" t="t"/>
            <a:pathLst>
              <a:path extrusionOk="0" h="10687" w="12512">
                <a:moveTo>
                  <a:pt x="7173" y="1876"/>
                </a:moveTo>
                <a:cubicBezTo>
                  <a:pt x="7489" y="1876"/>
                  <a:pt x="7804" y="2085"/>
                  <a:pt x="7804" y="2501"/>
                </a:cubicBezTo>
                <a:lnTo>
                  <a:pt x="7804" y="4692"/>
                </a:lnTo>
                <a:lnTo>
                  <a:pt x="9995" y="4692"/>
                </a:lnTo>
                <a:cubicBezTo>
                  <a:pt x="10757" y="4764"/>
                  <a:pt x="10757" y="5907"/>
                  <a:pt x="9995" y="5954"/>
                </a:cubicBezTo>
                <a:lnTo>
                  <a:pt x="7804" y="5954"/>
                </a:lnTo>
                <a:lnTo>
                  <a:pt x="7804" y="8193"/>
                </a:lnTo>
                <a:cubicBezTo>
                  <a:pt x="7804" y="8610"/>
                  <a:pt x="7489" y="8818"/>
                  <a:pt x="7173" y="8818"/>
                </a:cubicBezTo>
                <a:cubicBezTo>
                  <a:pt x="6858" y="8818"/>
                  <a:pt x="6542" y="8610"/>
                  <a:pt x="6542" y="8193"/>
                </a:cubicBezTo>
                <a:lnTo>
                  <a:pt x="6542" y="5954"/>
                </a:lnTo>
                <a:lnTo>
                  <a:pt x="4327" y="5954"/>
                </a:lnTo>
                <a:cubicBezTo>
                  <a:pt x="3542" y="5907"/>
                  <a:pt x="3542" y="4764"/>
                  <a:pt x="4327" y="4692"/>
                </a:cubicBezTo>
                <a:lnTo>
                  <a:pt x="6542" y="4692"/>
                </a:lnTo>
                <a:lnTo>
                  <a:pt x="6542" y="2501"/>
                </a:lnTo>
                <a:cubicBezTo>
                  <a:pt x="6542" y="2085"/>
                  <a:pt x="6858" y="1876"/>
                  <a:pt x="7173" y="1876"/>
                </a:cubicBezTo>
                <a:close/>
                <a:moveTo>
                  <a:pt x="7156" y="1"/>
                </a:moveTo>
                <a:cubicBezTo>
                  <a:pt x="2389" y="1"/>
                  <a:pt x="0" y="5747"/>
                  <a:pt x="3375" y="9122"/>
                </a:cubicBezTo>
                <a:cubicBezTo>
                  <a:pt x="4464" y="10203"/>
                  <a:pt x="5799" y="10687"/>
                  <a:pt x="7109" y="10687"/>
                </a:cubicBezTo>
                <a:cubicBezTo>
                  <a:pt x="9867" y="10687"/>
                  <a:pt x="12512" y="8541"/>
                  <a:pt x="12496" y="5312"/>
                </a:cubicBezTo>
                <a:cubicBezTo>
                  <a:pt x="12472" y="2382"/>
                  <a:pt x="10091" y="25"/>
                  <a:pt x="7185" y="1"/>
                </a:cubicBezTo>
                <a:cubicBezTo>
                  <a:pt x="7175" y="1"/>
                  <a:pt x="7165" y="1"/>
                  <a:pt x="7156" y="1"/>
                </a:cubicBezTo>
                <a:close/>
              </a:path>
            </a:pathLst>
          </a:custGeom>
          <a:solidFill>
            <a:schemeClr val="lt1"/>
          </a:solidFill>
          <a:ln cap="flat" cmpd="sng" w="19050">
            <a:solidFill>
              <a:srgbClr val="2288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8475" y="4898338"/>
            <a:ext cx="2829839" cy="7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4">
            <a:alphaModFix/>
          </a:blip>
          <a:srcRect b="35892" l="12493" r="67477" t="34605"/>
          <a:stretch/>
        </p:blipFill>
        <p:spPr>
          <a:xfrm>
            <a:off x="10961553" y="271703"/>
            <a:ext cx="936899" cy="97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3861" y="0"/>
            <a:ext cx="7428139" cy="742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 txBox="1"/>
          <p:nvPr/>
        </p:nvSpPr>
        <p:spPr>
          <a:xfrm>
            <a:off x="307107" y="615017"/>
            <a:ext cx="4176836" cy="133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-IT" sz="4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ROSETTA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tuo nuovo </a:t>
            </a:r>
            <a:r>
              <a:rPr b="1" lang="it-IT" sz="2400">
                <a:solidFill>
                  <a:srgbClr val="0073C2"/>
                </a:solidFill>
                <a:latin typeface="Arial"/>
                <a:ea typeface="Arial"/>
                <a:cs typeface="Arial"/>
                <a:sym typeface="Arial"/>
              </a:rPr>
              <a:t>assistente</a:t>
            </a:r>
            <a:r>
              <a:rPr lang="it-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virtuale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testo, Carattere, logo, Elementi grafici&#10;&#10;Descrizione generata automaticamente" id="165" name="Google Shape;165;p5"/>
          <p:cNvPicPr preferRelativeResize="0"/>
          <p:nvPr/>
        </p:nvPicPr>
        <p:blipFill rotWithShape="1">
          <a:blip r:embed="rId4">
            <a:alphaModFix/>
          </a:blip>
          <a:srcRect b="52209" l="13603" r="17991" t="32048"/>
          <a:stretch/>
        </p:blipFill>
        <p:spPr>
          <a:xfrm>
            <a:off x="128615" y="4740923"/>
            <a:ext cx="4355328" cy="100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assistente virtuale di nome open air hub che lavora in un campeggio al mare" id="170" name="Google Shape;17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501617"/>
            <a:ext cx="12106275" cy="121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 txBox="1"/>
          <p:nvPr/>
        </p:nvSpPr>
        <p:spPr>
          <a:xfrm>
            <a:off x="587025" y="587025"/>
            <a:ext cx="11604900" cy="840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5400">
                <a:solidFill>
                  <a:srgbClr val="E73441"/>
                </a:solidFill>
                <a:latin typeface="Oswald"/>
                <a:ea typeface="Oswald"/>
                <a:cs typeface="Oswald"/>
                <a:sym typeface="Oswald"/>
              </a:rPr>
              <a:t>COME VI AIUTA A GESTIRE LE ATTIVITA’</a:t>
            </a:r>
            <a:endParaRPr b="1" sz="5400">
              <a:solidFill>
                <a:srgbClr val="E7344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1665735" y="1329311"/>
            <a:ext cx="8961600" cy="1384500"/>
          </a:xfrm>
          <a:prstGeom prst="roundRect">
            <a:avLst>
              <a:gd fmla="val 16667" name="adj"/>
            </a:avLst>
          </a:prstGeom>
          <a:solidFill>
            <a:srgbClr val="00B5E5"/>
          </a:solidFill>
          <a:ln cap="flat" cmpd="sng" w="9525">
            <a:solidFill>
              <a:srgbClr val="00B5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1665735" y="1329285"/>
            <a:ext cx="2985600" cy="13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AGGIORNARE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CANALI</a:t>
            </a:r>
            <a:endParaRPr b="1" sz="3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1665885" y="2921566"/>
            <a:ext cx="8961300" cy="1384500"/>
          </a:xfrm>
          <a:prstGeom prst="roundRect">
            <a:avLst>
              <a:gd fmla="val 16667" name="adj"/>
            </a:avLst>
          </a:prstGeom>
          <a:solidFill>
            <a:srgbClr val="0091CA"/>
          </a:solidFill>
          <a:ln cap="flat" cmpd="sng" w="9525">
            <a:solidFill>
              <a:srgbClr val="0091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1665910" y="2921550"/>
            <a:ext cx="2945700" cy="13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45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SCRIVERE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45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TESTO</a:t>
            </a:r>
            <a:endParaRPr b="1" sz="3145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1665723" y="4513832"/>
            <a:ext cx="8961300" cy="1384500"/>
          </a:xfrm>
          <a:prstGeom prst="roundRect">
            <a:avLst>
              <a:gd fmla="val 16667" name="adj"/>
            </a:avLst>
          </a:prstGeom>
          <a:solidFill>
            <a:srgbClr val="0069AE"/>
          </a:solidFill>
          <a:ln cap="flat" cmpd="sng" w="9525">
            <a:solidFill>
              <a:srgbClr val="0069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1665723" y="4513828"/>
            <a:ext cx="2945700" cy="13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45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RISPONDERE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it-IT" sz="3145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AGLI OSPITI</a:t>
            </a:r>
            <a:endParaRPr b="1" sz="3145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4275442" y="4513828"/>
            <a:ext cx="6351900" cy="13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●"/>
            </a:pPr>
            <a:r>
              <a:rPr lang="it-IT" sz="2400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rPr>
              <a:t>Risposta alle recensioni.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●"/>
            </a:pPr>
            <a:r>
              <a:rPr lang="it-IT" sz="2400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rPr>
              <a:t>Risposta alle e-mail di richiesta.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●"/>
            </a:pPr>
            <a:r>
              <a:rPr lang="it-IT" sz="2400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rPr>
              <a:t>Chatbot.</a:t>
            </a:r>
            <a:endParaRPr sz="2400">
              <a:solidFill>
                <a:srgbClr val="FFFFFF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4275442" y="1321917"/>
            <a:ext cx="6351900" cy="13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 Light"/>
              <a:buChar char="●"/>
            </a:pPr>
            <a:r>
              <a:rPr lang="it-IT" sz="2400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rPr>
              <a:t>Organizzazione delle informazioni.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swald Light"/>
              <a:buChar char="●"/>
            </a:pPr>
            <a:r>
              <a:rPr lang="it-IT" sz="2400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rPr>
              <a:t>Aggiornamento automatico dei canali.</a:t>
            </a:r>
            <a:endParaRPr/>
          </a:p>
        </p:txBody>
      </p:sp>
      <p:sp>
        <p:nvSpPr>
          <p:cNvPr id="180" name="Google Shape;180;p6"/>
          <p:cNvSpPr txBox="1"/>
          <p:nvPr/>
        </p:nvSpPr>
        <p:spPr>
          <a:xfrm>
            <a:off x="4275588" y="2921550"/>
            <a:ext cx="6351900" cy="13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●"/>
            </a:pPr>
            <a:r>
              <a:rPr lang="it-IT" sz="2400">
                <a:solidFill>
                  <a:srgbClr val="FFFFFF"/>
                </a:solidFill>
                <a:latin typeface="Oswald Light"/>
                <a:ea typeface="Oswald Light"/>
                <a:cs typeface="Oswald Light"/>
                <a:sym typeface="Oswald Light"/>
              </a:rPr>
              <a:t>Scrittura di testi descrittivi per post social, newsletter, articoli, etc.</a:t>
            </a:r>
            <a:endParaRPr sz="2400">
              <a:solidFill>
                <a:srgbClr val="FFFFFF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87" name="Google Shape;187;p7"/>
          <p:cNvSpPr txBox="1"/>
          <p:nvPr>
            <p:ph idx="3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88" name="Google Shape;188;p7"/>
          <p:cNvSpPr txBox="1"/>
          <p:nvPr/>
        </p:nvSpPr>
        <p:spPr>
          <a:xfrm>
            <a:off x="8054170" y="1339793"/>
            <a:ext cx="3295500" cy="6818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3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Ottimizzazione della produttività</a:t>
            </a:r>
            <a:endParaRPr b="1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3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Contenuti personalizzati estremamente precisi ed efficaci.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7"/>
          <p:cNvSpPr/>
          <p:nvPr/>
        </p:nvSpPr>
        <p:spPr>
          <a:xfrm>
            <a:off x="8091151" y="2712727"/>
            <a:ext cx="3295500" cy="994573"/>
          </a:xfrm>
          <a:prstGeom prst="roundRect">
            <a:avLst>
              <a:gd fmla="val 16667" name="adj"/>
            </a:avLst>
          </a:prstGeom>
          <a:solidFill>
            <a:srgbClr val="2E75B5"/>
          </a:solidFill>
          <a:ln cap="flat" cmpd="sng" w="9525">
            <a:solidFill>
              <a:srgbClr val="0073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Modulo TESTI / POST</a:t>
            </a:r>
            <a:b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Testi generati elaborando le informazione della tua struttura, creando contenuti straordinariamente efficaci per post, blog e newsletter.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7"/>
          <p:cNvSpPr txBox="1"/>
          <p:nvPr/>
        </p:nvSpPr>
        <p:spPr>
          <a:xfrm>
            <a:off x="8091151" y="5086992"/>
            <a:ext cx="32955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b="0" i="0" lang="it-IT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Informazioni </a:t>
            </a:r>
            <a:r>
              <a:rPr b="1" i="0" lang="it-IT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sempre aggiornate e coerenti</a:t>
            </a:r>
            <a:r>
              <a:rPr b="0" i="0" lang="it-IT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con le altre piattaforme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7"/>
          <p:cNvSpPr txBox="1"/>
          <p:nvPr/>
        </p:nvSpPr>
        <p:spPr>
          <a:xfrm>
            <a:off x="8288943" y="4697800"/>
            <a:ext cx="30978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 i portali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 txBox="1"/>
          <p:nvPr>
            <p:ph idx="2" type="body"/>
          </p:nvPr>
        </p:nvSpPr>
        <p:spPr>
          <a:xfrm rot="-5400000">
            <a:off x="-319349" y="2926757"/>
            <a:ext cx="2109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>
                <a:solidFill>
                  <a:schemeClr val="accent3"/>
                </a:solidFill>
              </a:rPr>
              <a:t>OpenRosetta</a:t>
            </a:r>
            <a:endParaRPr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1313" y="342769"/>
            <a:ext cx="1690471" cy="42927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 txBox="1"/>
          <p:nvPr/>
        </p:nvSpPr>
        <p:spPr>
          <a:xfrm>
            <a:off x="1403094" y="384711"/>
            <a:ext cx="81789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it-IT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Benefici di OpenRosetta.ai</a:t>
            </a:r>
            <a:endParaRPr b="1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7"/>
          <p:cNvPicPr preferRelativeResize="0"/>
          <p:nvPr/>
        </p:nvPicPr>
        <p:blipFill rotWithShape="1">
          <a:blip r:embed="rId4">
            <a:alphaModFix/>
          </a:blip>
          <a:srcRect b="35892" l="12493" r="67477" t="34605"/>
          <a:stretch/>
        </p:blipFill>
        <p:spPr>
          <a:xfrm>
            <a:off x="3915748" y="1451806"/>
            <a:ext cx="1120125" cy="116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"/>
          <p:cNvSpPr/>
          <p:nvPr/>
        </p:nvSpPr>
        <p:spPr>
          <a:xfrm>
            <a:off x="5577601" y="3989293"/>
            <a:ext cx="1442335" cy="33183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Modulo Testi / Post</a:t>
            </a: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5599189" y="4944468"/>
            <a:ext cx="1442335" cy="33183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Modulo Recensioni</a:t>
            </a: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1666646" y="4931500"/>
            <a:ext cx="1690501" cy="33183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Modulo Preventivo</a:t>
            </a:r>
            <a:endParaRPr/>
          </a:p>
        </p:txBody>
      </p:sp>
      <p:sp>
        <p:nvSpPr>
          <p:cNvPr id="199" name="Google Shape;199;p7"/>
          <p:cNvSpPr/>
          <p:nvPr/>
        </p:nvSpPr>
        <p:spPr>
          <a:xfrm>
            <a:off x="1666646" y="3989293"/>
            <a:ext cx="1690501" cy="33183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Contenuti Multimediali</a:t>
            </a:r>
            <a:endParaRPr/>
          </a:p>
        </p:txBody>
      </p:sp>
      <p:sp>
        <p:nvSpPr>
          <p:cNvPr id="200" name="Google Shape;200;p7"/>
          <p:cNvSpPr/>
          <p:nvPr/>
        </p:nvSpPr>
        <p:spPr>
          <a:xfrm>
            <a:off x="3856773" y="4042227"/>
            <a:ext cx="1238075" cy="889273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GEN</a:t>
            </a:r>
            <a:endParaRPr/>
          </a:p>
        </p:txBody>
      </p:sp>
      <p:cxnSp>
        <p:nvCxnSpPr>
          <p:cNvPr id="201" name="Google Shape;201;p7"/>
          <p:cNvCxnSpPr>
            <a:stCxn id="195" idx="2"/>
            <a:endCxn id="200" idx="0"/>
          </p:cNvCxnSpPr>
          <p:nvPr/>
        </p:nvCxnSpPr>
        <p:spPr>
          <a:xfrm>
            <a:off x="4475811" y="2616707"/>
            <a:ext cx="0" cy="1425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2" name="Google Shape;202;p7"/>
          <p:cNvCxnSpPr>
            <a:stCxn id="200" idx="3"/>
            <a:endCxn id="196" idx="1"/>
          </p:cNvCxnSpPr>
          <p:nvPr/>
        </p:nvCxnSpPr>
        <p:spPr>
          <a:xfrm flipH="1" rot="10800000">
            <a:off x="5094848" y="4155064"/>
            <a:ext cx="482700" cy="331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3" name="Google Shape;203;p7"/>
          <p:cNvCxnSpPr>
            <a:stCxn id="200" idx="3"/>
            <a:endCxn id="197" idx="1"/>
          </p:cNvCxnSpPr>
          <p:nvPr/>
        </p:nvCxnSpPr>
        <p:spPr>
          <a:xfrm>
            <a:off x="5094848" y="4486864"/>
            <a:ext cx="504300" cy="623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4" name="Google Shape;204;p7"/>
          <p:cNvCxnSpPr>
            <a:stCxn id="200" idx="1"/>
            <a:endCxn id="199" idx="3"/>
          </p:cNvCxnSpPr>
          <p:nvPr/>
        </p:nvCxnSpPr>
        <p:spPr>
          <a:xfrm rot="10800000">
            <a:off x="3357273" y="4155064"/>
            <a:ext cx="499500" cy="331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5" name="Google Shape;205;p7"/>
          <p:cNvSpPr/>
          <p:nvPr/>
        </p:nvSpPr>
        <p:spPr>
          <a:xfrm>
            <a:off x="3662060" y="3044174"/>
            <a:ext cx="1670402" cy="33183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Informazioni strutturate</a:t>
            </a: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8091151" y="3830226"/>
            <a:ext cx="3295500" cy="905626"/>
          </a:xfrm>
          <a:prstGeom prst="roundRect">
            <a:avLst>
              <a:gd fmla="val 16667" name="adj"/>
            </a:avLst>
          </a:prstGeom>
          <a:solidFill>
            <a:srgbClr val="2E75B5"/>
          </a:solidFill>
          <a:ln cap="flat" cmpd="sng" w="9525">
            <a:solidFill>
              <a:srgbClr val="0073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Modulo RECENSIONI</a:t>
            </a:r>
            <a:b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Elaborate con le informazione della tua struttura, generando solo risposte precise ed empatiche.</a:t>
            </a: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8091151" y="4858778"/>
            <a:ext cx="3295500" cy="905626"/>
          </a:xfrm>
          <a:prstGeom prst="roundRect">
            <a:avLst>
              <a:gd fmla="val 16667" name="adj"/>
            </a:avLst>
          </a:prstGeom>
          <a:solidFill>
            <a:srgbClr val="2E75B5"/>
          </a:solidFill>
          <a:ln cap="flat" cmpd="sng" w="9525">
            <a:solidFill>
              <a:srgbClr val="0073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Modulo E-MAIL</a:t>
            </a:r>
            <a:b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Mail di risposta basate sulle caratteristiche specifiche del tuo hotel, fornendo risposte precise e dettagliate.</a:t>
            </a:r>
            <a:b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7"/>
          <p:cNvSpPr/>
          <p:nvPr/>
        </p:nvSpPr>
        <p:spPr>
          <a:xfrm>
            <a:off x="8091151" y="5856322"/>
            <a:ext cx="3295500" cy="905626"/>
          </a:xfrm>
          <a:prstGeom prst="roundRect">
            <a:avLst>
              <a:gd fmla="val 16667" name="adj"/>
            </a:avLst>
          </a:prstGeom>
          <a:solidFill>
            <a:srgbClr val="2E75B5"/>
          </a:solidFill>
          <a:ln cap="flat" cmpd="sng" w="9525">
            <a:solidFill>
              <a:srgbClr val="0073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CONTENUTI MULTIMEDIALI</a:t>
            </a:r>
            <a:br>
              <a:rPr lang="it-I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Gestire, Reperire, Distribuire le risorse della tua struttura per garantire al tuo ospite contenuti sempre aggiornati.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9" name="Google Shape;209;p7"/>
          <p:cNvCxnSpPr/>
          <p:nvPr/>
        </p:nvCxnSpPr>
        <p:spPr>
          <a:xfrm flipH="1">
            <a:off x="3357147" y="4486864"/>
            <a:ext cx="499626" cy="610556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210" name="Google Shape;21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0015" y="5306595"/>
            <a:ext cx="302878" cy="30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76852" y="5395955"/>
            <a:ext cx="126423" cy="1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16387" y="5349241"/>
            <a:ext cx="252846" cy="25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7823" y="5321508"/>
            <a:ext cx="302878" cy="30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4660" y="5410868"/>
            <a:ext cx="126423" cy="1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7823" y="4361709"/>
            <a:ext cx="302878" cy="30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4660" y="4451069"/>
            <a:ext cx="126423" cy="1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/>
          <p:nvPr/>
        </p:nvSpPr>
        <p:spPr>
          <a:xfrm>
            <a:off x="2570015" y="5856322"/>
            <a:ext cx="1690501" cy="33183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Modulo e-mail</a:t>
            </a:r>
            <a:endParaRPr/>
          </a:p>
        </p:txBody>
      </p:sp>
      <p:pic>
        <p:nvPicPr>
          <p:cNvPr id="218" name="Google Shape;21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59084" y="6274063"/>
            <a:ext cx="252846" cy="2553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7"/>
          <p:cNvCxnSpPr>
            <a:stCxn id="200" idx="2"/>
            <a:endCxn id="217" idx="0"/>
          </p:cNvCxnSpPr>
          <p:nvPr/>
        </p:nvCxnSpPr>
        <p:spPr>
          <a:xfrm flipH="1">
            <a:off x="3415311" y="4931500"/>
            <a:ext cx="1060500" cy="924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220" name="Google Shape;220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82003" y="6274063"/>
            <a:ext cx="340453" cy="25534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7"/>
          <p:cNvSpPr/>
          <p:nvPr/>
        </p:nvSpPr>
        <p:spPr>
          <a:xfrm>
            <a:off x="4682274" y="5856322"/>
            <a:ext cx="1690501" cy="33183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Chatbot</a:t>
            </a:r>
            <a:endParaRPr/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9333" y="6318098"/>
            <a:ext cx="126423" cy="1264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7"/>
          <p:cNvCxnSpPr>
            <a:stCxn id="200" idx="2"/>
            <a:endCxn id="221" idx="0"/>
          </p:cNvCxnSpPr>
          <p:nvPr/>
        </p:nvCxnSpPr>
        <p:spPr>
          <a:xfrm>
            <a:off x="4475811" y="4931500"/>
            <a:ext cx="1051800" cy="924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4" name="Google Shape;224;p7"/>
          <p:cNvSpPr/>
          <p:nvPr/>
        </p:nvSpPr>
        <p:spPr>
          <a:xfrm>
            <a:off x="8091151" y="1606453"/>
            <a:ext cx="3295500" cy="994573"/>
          </a:xfrm>
          <a:prstGeom prst="roundRect">
            <a:avLst>
              <a:gd fmla="val 16667" name="adj"/>
            </a:avLst>
          </a:prstGeom>
          <a:solidFill>
            <a:srgbClr val="2E75B5"/>
          </a:solidFill>
          <a:ln cap="flat" cmpd="sng" w="9525">
            <a:solidFill>
              <a:srgbClr val="0073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Modulo Chatbot</a:t>
            </a:r>
            <a:b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Chatbot conversazionale addestrato con le informazioni presenti in OpenRosetta.ai e nel sito web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30" name="Google Shape;2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23"/>
            <a:ext cx="12177057" cy="552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0097"/>
            <a:ext cx="12192000" cy="437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0" y="-1210860"/>
            <a:ext cx="12182670" cy="812177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9"/>
          <p:cNvSpPr txBox="1"/>
          <p:nvPr>
            <p:ph idx="12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39" name="Google Shape;239;p9"/>
          <p:cNvSpPr txBox="1"/>
          <p:nvPr>
            <p:ph idx="2" type="body"/>
          </p:nvPr>
        </p:nvSpPr>
        <p:spPr>
          <a:xfrm rot="-5400000">
            <a:off x="-319349" y="2926757"/>
            <a:ext cx="2109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>
                <a:solidFill>
                  <a:schemeClr val="accent3"/>
                </a:solidFill>
              </a:rPr>
              <a:t>Open Rosetta</a:t>
            </a:r>
            <a:endParaRPr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40" name="Google Shape;240;p9"/>
          <p:cNvSpPr txBox="1"/>
          <p:nvPr>
            <p:ph idx="3" type="sldNum"/>
          </p:nvPr>
        </p:nvSpPr>
        <p:spPr>
          <a:xfrm>
            <a:off x="-2118979" y="635634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41" name="Google Shape;241;p9"/>
          <p:cNvSpPr txBox="1"/>
          <p:nvPr>
            <p:ph type="title"/>
          </p:nvPr>
        </p:nvSpPr>
        <p:spPr>
          <a:xfrm>
            <a:off x="3477683" y="1874238"/>
            <a:ext cx="5236634" cy="2791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C2"/>
              </a:buClr>
              <a:buSzPts val="5400"/>
              <a:buNone/>
            </a:pPr>
            <a:r>
              <a:rPr lang="it-IT" sz="5000"/>
              <a:t>Scenario:</a:t>
            </a:r>
            <a:endParaRPr sz="5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sz="2900">
                <a:solidFill>
                  <a:srgbClr val="0073C2"/>
                </a:solidFill>
              </a:rPr>
              <a:t>Mi serve una foto con una bici per il post sui social</a:t>
            </a:r>
            <a:endParaRPr sz="5000">
              <a:solidFill>
                <a:srgbClr val="0073C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2017-08-23T10:07:00Z</dcterms:created>
  <dc:creator>Mauro</dc:creator>
</cp:coreProperties>
</file>